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44" roundtripDataSignature="AMtx7mjdI/alifvD5loy5v394aVZpOvuy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customschemas.google.com/relationships/presentationmetadata" Target="metadata"/><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46" name="Google Shape;4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0: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32" name="Google Shape;132;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33" name="Google Shape;133;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41" name="Google Shape;14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42" name="Google Shape;142;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48" name="Google Shape;148;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49" name="Google Shape;149;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55" name="Google Shape;155;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56" name="Google Shape;156;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62" name="Google Shape;162;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63" name="Google Shape;163;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69" name="Google Shape;169;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70" name="Google Shape;170;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76" name="Google Shape;176;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77" name="Google Shape;177;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90" name="Google Shape;190;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96" name="Google Shape;196;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02" name="Google Shape;202;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08" name="Google Shape;208;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e88d1793bf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2e88d1793bf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5" name="Google Shape;215;g2e88d1793bf_0_0:notes"/>
          <p:cNvSpPr txBox="1"/>
          <p:nvPr>
            <p:ph idx="12" type="sldNum"/>
          </p:nvPr>
        </p:nvSpPr>
        <p:spPr>
          <a:xfrm>
            <a:off x="3884612" y="8685212"/>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21" name="Google Shape;221;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27" name="Google Shape;227;p3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33" name="Google Shape;233;p4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39" name="Google Shape;239;p4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45" name="Google Shape;245;p4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52" name="Google Shape;252;p4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58" name="Google Shape;258;p4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 name="Google Shape;5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4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64" name="Google Shape;264;p4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p4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70" name="Google Shape;270;p4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4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77" name="Google Shape;277;p4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4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83" name="Google Shape;283;p4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4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89" name="Google Shape;289;p4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5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296" name="Google Shape;296;p5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5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02" name="Google Shape;302;p5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5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08" name="Google Shape;308;p5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5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314" name="Google Shape;314;p5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 name="Google Shape;9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96" name="Google Shape;96;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02" name="Google Shape;102;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03" name="Google Shape;103;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10" name="Google Shape;110;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8: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16" name="Google Shape;11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17" name="Google Shape;117;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9: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23" name="Google Shape;123;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a:noFill/>
          </a:ln>
        </p:spPr>
      </p:sp>
      <p:sp>
        <p:nvSpPr>
          <p:cNvPr id="124" name="Google Shape;124;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layout with centered title and subtitle placeholders" type="title">
  <p:cSld name="TITLE">
    <p:spTree>
      <p:nvGrpSpPr>
        <p:cNvPr id="15" name="Shape 15"/>
        <p:cNvGrpSpPr/>
        <p:nvPr/>
      </p:nvGrpSpPr>
      <p:grpSpPr>
        <a:xfrm>
          <a:off x="0" y="0"/>
          <a:ext cx="0" cy="0"/>
          <a:chOff x="0" y="0"/>
          <a:chExt cx="0" cy="0"/>
        </a:xfrm>
      </p:grpSpPr>
      <p:sp>
        <p:nvSpPr>
          <p:cNvPr id="16" name="Google Shape;16;p5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 name="Google Shape;17;p5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360"/>
              </a:spcBef>
              <a:spcAft>
                <a:spcPts val="0"/>
              </a:spcAft>
              <a:buClr>
                <a:schemeClr val="dk1"/>
              </a:buClr>
              <a:buSzPts val="1800"/>
              <a:buChar char="•"/>
              <a:defRPr/>
            </a:lvl1pPr>
            <a:lvl2pPr lvl="1" algn="l">
              <a:lnSpc>
                <a:spcPct val="100000"/>
              </a:lnSpc>
              <a:spcBef>
                <a:spcPts val="360"/>
              </a:spcBef>
              <a:spcAft>
                <a:spcPts val="0"/>
              </a:spcAft>
              <a:buClr>
                <a:schemeClr val="dk1"/>
              </a:buClr>
              <a:buSzPts val="1800"/>
              <a:buChar char="–"/>
              <a:defRPr/>
            </a:lvl2pPr>
            <a:lvl3pPr lvl="2" algn="l">
              <a:lnSpc>
                <a:spcPct val="100000"/>
              </a:lnSpc>
              <a:spcBef>
                <a:spcPts val="360"/>
              </a:spcBef>
              <a:spcAft>
                <a:spcPts val="0"/>
              </a:spcAft>
              <a:buClr>
                <a:schemeClr val="dk1"/>
              </a:buClr>
              <a:buSzPts val="1800"/>
              <a:buChar char="•"/>
              <a:defRPr/>
            </a:lvl3pPr>
            <a:lvl4pPr lvl="3" algn="l">
              <a:lnSpc>
                <a:spcPct val="100000"/>
              </a:lnSpc>
              <a:spcBef>
                <a:spcPts val="360"/>
              </a:spcBef>
              <a:spcAft>
                <a:spcPts val="0"/>
              </a:spcAft>
              <a:buClr>
                <a:schemeClr val="dk1"/>
              </a:buClr>
              <a:buSzPts val="1800"/>
              <a:buChar char="–"/>
              <a:defRPr/>
            </a:lvl4pPr>
            <a:lvl5pPr lvl="4" algn="l">
              <a:lnSpc>
                <a:spcPct val="100000"/>
              </a:lnSpc>
              <a:spcBef>
                <a:spcPts val="360"/>
              </a:spcBef>
              <a:spcAft>
                <a:spcPts val="0"/>
              </a:spcAft>
              <a:buClr>
                <a:schemeClr val="dk1"/>
              </a:buClr>
              <a:buSzPts val="1800"/>
              <a:buChar char="»"/>
              <a:defRPr/>
            </a:lvl5pPr>
            <a:lvl6pPr lvl="5" algn="l">
              <a:lnSpc>
                <a:spcPct val="100000"/>
              </a:lnSpc>
              <a:spcBef>
                <a:spcPts val="360"/>
              </a:spcBef>
              <a:spcAft>
                <a:spcPts val="0"/>
              </a:spcAft>
              <a:buClr>
                <a:schemeClr val="dk1"/>
              </a:buClr>
              <a:buSzPts val="1800"/>
              <a:buChar char="»"/>
              <a:defRPr/>
            </a:lvl6pPr>
            <a:lvl7pPr lvl="6" algn="l">
              <a:lnSpc>
                <a:spcPct val="100000"/>
              </a:lnSpc>
              <a:spcBef>
                <a:spcPts val="360"/>
              </a:spcBef>
              <a:spcAft>
                <a:spcPts val="0"/>
              </a:spcAft>
              <a:buClr>
                <a:schemeClr val="dk1"/>
              </a:buClr>
              <a:buSzPts val="1800"/>
              <a:buChar char="»"/>
              <a:defRPr/>
            </a:lvl7pPr>
            <a:lvl8pPr lvl="7" algn="l">
              <a:lnSpc>
                <a:spcPct val="100000"/>
              </a:lnSpc>
              <a:spcBef>
                <a:spcPts val="360"/>
              </a:spcBef>
              <a:spcAft>
                <a:spcPts val="0"/>
              </a:spcAft>
              <a:buClr>
                <a:schemeClr val="dk1"/>
              </a:buClr>
              <a:buSzPts val="1800"/>
              <a:buChar char="»"/>
              <a:defRPr/>
            </a:lvl8pPr>
            <a:lvl9pPr lvl="8" algn="l">
              <a:lnSpc>
                <a:spcPct val="100000"/>
              </a:lnSpc>
              <a:spcBef>
                <a:spcPts val="360"/>
              </a:spcBef>
              <a:spcAft>
                <a:spcPts val="0"/>
              </a:spcAft>
              <a:buClr>
                <a:schemeClr val="dk1"/>
              </a:buClr>
              <a:buSzPts val="1800"/>
              <a:buChar char="»"/>
              <a:defRPr/>
            </a:lvl9pPr>
          </a:lstStyle>
          <a:p/>
        </p:txBody>
      </p:sp>
      <p:sp>
        <p:nvSpPr>
          <p:cNvPr id="18" name="Google Shape;18;p5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5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type="tx">
  <p:cSld name="TITLE_AND_BODY">
    <p:spTree>
      <p:nvGrpSpPr>
        <p:cNvPr id="21" name="Shape 21"/>
        <p:cNvGrpSpPr/>
        <p:nvPr/>
      </p:nvGrpSpPr>
      <p:grpSpPr>
        <a:xfrm>
          <a:off x="0" y="0"/>
          <a:ext cx="0" cy="0"/>
          <a:chOff x="0" y="0"/>
          <a:chExt cx="0" cy="0"/>
        </a:xfrm>
      </p:grpSpPr>
      <p:sp>
        <p:nvSpPr>
          <p:cNvPr id="22" name="Google Shape;22;p5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3" name="Google Shape;23;p5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5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5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5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5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on left, text on right" type="twoColTx">
  <p:cSld name="TITLE_AND_TWO_COLUMNS">
    <p:spTree>
      <p:nvGrpSpPr>
        <p:cNvPr id="31" name="Shape 31"/>
        <p:cNvGrpSpPr/>
        <p:nvPr/>
      </p:nvGrpSpPr>
      <p:grpSpPr>
        <a:xfrm>
          <a:off x="0" y="0"/>
          <a:ext cx="0" cy="0"/>
          <a:chOff x="0" y="0"/>
          <a:chExt cx="0" cy="0"/>
        </a:xfrm>
      </p:grpSpPr>
      <p:sp>
        <p:nvSpPr>
          <p:cNvPr id="32" name="Google Shape;32;p5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5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ject  only" type="objOnly">
  <p:cSld name="OBJECT_ONLY">
    <p:spTree>
      <p:nvGrpSpPr>
        <p:cNvPr id="35" name="Shape 35"/>
        <p:cNvGrpSpPr/>
        <p:nvPr/>
      </p:nvGrpSpPr>
      <p:grpSpPr>
        <a:xfrm>
          <a:off x="0" y="0"/>
          <a:ext cx="0" cy="0"/>
          <a:chOff x="0" y="0"/>
          <a:chExt cx="0" cy="0"/>
        </a:xfrm>
      </p:grpSpPr>
      <p:sp>
        <p:nvSpPr>
          <p:cNvPr id="36" name="Google Shape;36;p5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5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5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9" name="Shape 39"/>
        <p:cNvGrpSpPr/>
        <p:nvPr/>
      </p:nvGrpSpPr>
      <p:grpSpPr>
        <a:xfrm>
          <a:off x="0" y="0"/>
          <a:ext cx="0" cy="0"/>
          <a:chOff x="0" y="0"/>
          <a:chExt cx="0" cy="0"/>
        </a:xfrm>
      </p:grpSpPr>
      <p:sp>
        <p:nvSpPr>
          <p:cNvPr id="40" name="Google Shape;40;p6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1" name="Google Shape;41;p6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6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5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5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5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5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5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7.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1.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4.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 Id="rId3" Type="http://schemas.openxmlformats.org/officeDocument/2006/relationships/image" Target="../media/image9.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5.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3.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7" name="Shape 47"/>
        <p:cNvGrpSpPr/>
        <p:nvPr/>
      </p:nvGrpSpPr>
      <p:grpSpPr>
        <a:xfrm>
          <a:off x="0" y="0"/>
          <a:ext cx="0" cy="0"/>
          <a:chOff x="0" y="0"/>
          <a:chExt cx="0" cy="0"/>
        </a:xfrm>
      </p:grpSpPr>
      <p:sp>
        <p:nvSpPr>
          <p:cNvPr id="48" name="Google Shape;48;p1"/>
          <p:cNvSpPr txBox="1"/>
          <p:nvPr>
            <p:ph type="ctrTitle"/>
          </p:nvPr>
        </p:nvSpPr>
        <p:spPr>
          <a:xfrm>
            <a:off x="685800" y="1066800"/>
            <a:ext cx="7772400" cy="25336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Graduate School of Education</a:t>
            </a:r>
            <a:br>
              <a:rPr b="0" i="0" lang="en-US" sz="4400" u="none">
                <a:solidFill>
                  <a:schemeClr val="dk2"/>
                </a:solidFill>
                <a:latin typeface="Arial"/>
                <a:ea typeface="Arial"/>
                <a:cs typeface="Arial"/>
                <a:sym typeface="Arial"/>
              </a:rPr>
            </a:br>
            <a:r>
              <a:rPr b="0" i="0" lang="en-US" sz="4400" u="none">
                <a:solidFill>
                  <a:schemeClr val="dk2"/>
                </a:solidFill>
                <a:latin typeface="Arial"/>
                <a:ea typeface="Arial"/>
                <a:cs typeface="Arial"/>
                <a:sym typeface="Arial"/>
              </a:rPr>
              <a:t>Multicultural Education</a:t>
            </a:r>
            <a:endParaRPr/>
          </a:p>
        </p:txBody>
      </p:sp>
      <p:sp>
        <p:nvSpPr>
          <p:cNvPr id="49" name="Google Shape;49;p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Week 6</a:t>
            </a:r>
            <a:endParaRPr/>
          </a:p>
          <a:p>
            <a:pPr indent="0" lvl="0" marL="0" marR="0" rtl="0" algn="ctr">
              <a:lnSpc>
                <a:spcPct val="100000"/>
              </a:lnSpc>
              <a:spcBef>
                <a:spcPts val="64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Sample Lesson</a:t>
            </a:r>
            <a:endParaRPr/>
          </a:p>
          <a:p>
            <a:pPr indent="0" lvl="0" marL="0" marR="0" rtl="0" algn="ctr">
              <a:lnSpc>
                <a:spcPct val="100000"/>
              </a:lnSpc>
              <a:spcBef>
                <a:spcPts val="640"/>
              </a:spcBef>
              <a:spcAft>
                <a:spcPts val="0"/>
              </a:spcAft>
              <a:buClr>
                <a:schemeClr val="dk1"/>
              </a:buClr>
              <a:buSzPts val="3200"/>
              <a:buFont typeface="Arial"/>
              <a:buNone/>
            </a:pPr>
            <a:r>
              <a:rPr b="0" i="0" lang="en-US" sz="3200" u="none" cap="none" strike="noStrike">
                <a:solidFill>
                  <a:schemeClr val="dk1"/>
                </a:solidFill>
                <a:latin typeface="Arial"/>
                <a:ea typeface="Arial"/>
                <a:cs typeface="Arial"/>
                <a:sym typeface="Arial"/>
              </a:rPr>
              <a:t>Processing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4" name="Shape 134"/>
        <p:cNvGrpSpPr/>
        <p:nvPr/>
      </p:nvGrpSpPr>
      <p:grpSpPr>
        <a:xfrm>
          <a:off x="0" y="0"/>
          <a:ext cx="0" cy="0"/>
          <a:chOff x="0" y="0"/>
          <a:chExt cx="0" cy="0"/>
        </a:xfrm>
      </p:grpSpPr>
      <p:sp>
        <p:nvSpPr>
          <p:cNvPr id="135" name="Google Shape;135;p10"/>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cap="none" strike="noStrike">
                <a:solidFill>
                  <a:schemeClr val="dk2"/>
                </a:solidFill>
                <a:latin typeface="Arial"/>
                <a:ea typeface="Arial"/>
                <a:cs typeface="Arial"/>
                <a:sym typeface="Arial"/>
              </a:rPr>
              <a:t>Word Bank</a:t>
            </a:r>
            <a:endParaRPr/>
          </a:p>
        </p:txBody>
      </p:sp>
      <p:sp>
        <p:nvSpPr>
          <p:cNvPr id="136" name="Google Shape;136;p10"/>
          <p:cNvSpPr txBox="1"/>
          <p:nvPr>
            <p:ph idx="4294967295" type="body"/>
          </p:nvPr>
        </p:nvSpPr>
        <p:spPr>
          <a:xfrm>
            <a:off x="457200" y="1600200"/>
            <a:ext cx="4038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tension</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figure out</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aggressive</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resolve</a:t>
            </a:r>
            <a:endParaRPr/>
          </a:p>
        </p:txBody>
      </p:sp>
      <p:sp>
        <p:nvSpPr>
          <p:cNvPr id="137" name="Google Shape;137;p10"/>
          <p:cNvSpPr txBox="1"/>
          <p:nvPr>
            <p:ph idx="4294967295" type="body"/>
          </p:nvPr>
        </p:nvSpPr>
        <p:spPr>
          <a:xfrm>
            <a:off x="4648200" y="1600200"/>
            <a:ext cx="4038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responsibility</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collaboration</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colleague</a:t>
            </a:r>
            <a:endParaRPr/>
          </a:p>
        </p:txBody>
      </p:sp>
      <p:sp>
        <p:nvSpPr>
          <p:cNvPr id="138" name="Google Shape;138;p10"/>
          <p:cNvSpPr/>
          <p:nvPr/>
        </p:nvSpPr>
        <p:spPr>
          <a:xfrm>
            <a:off x="457200" y="3733800"/>
            <a:ext cx="8382000" cy="2667000"/>
          </a:xfrm>
          <a:prstGeom prst="ellipse">
            <a:avLst/>
          </a:prstGeom>
          <a:solidFill>
            <a:srgbClr val="FFCC99"/>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Arial"/>
              <a:buNone/>
            </a:pPr>
            <a:r>
              <a:rPr b="1" i="0" lang="en-US" sz="3200" u="none">
                <a:solidFill>
                  <a:schemeClr val="dk1"/>
                </a:solidFill>
                <a:latin typeface="Arial"/>
                <a:ea typeface="Arial"/>
                <a:cs typeface="Arial"/>
                <a:sym typeface="Arial"/>
              </a:rPr>
              <a:t>Use these words </a:t>
            </a:r>
            <a:endParaRPr/>
          </a:p>
          <a:p>
            <a:pPr indent="0" lvl="0" marL="0" marR="0" rtl="0" algn="ctr">
              <a:lnSpc>
                <a:spcPct val="100000"/>
              </a:lnSpc>
              <a:spcBef>
                <a:spcPts val="0"/>
              </a:spcBef>
              <a:spcAft>
                <a:spcPts val="0"/>
              </a:spcAft>
              <a:buClr>
                <a:schemeClr val="dk1"/>
              </a:buClr>
              <a:buSzPts val="3200"/>
              <a:buFont typeface="Arial"/>
              <a:buNone/>
            </a:pPr>
            <a:r>
              <a:rPr b="1" i="0" lang="en-US" sz="3200" u="none">
                <a:solidFill>
                  <a:schemeClr val="dk1"/>
                </a:solidFill>
                <a:latin typeface="Arial"/>
                <a:ea typeface="Arial"/>
                <a:cs typeface="Arial"/>
                <a:sym typeface="Arial"/>
              </a:rPr>
              <a:t>to complete the sentences.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3" name="Shape 143"/>
        <p:cNvGrpSpPr/>
        <p:nvPr/>
      </p:nvGrpSpPr>
      <p:grpSpPr>
        <a:xfrm>
          <a:off x="0" y="0"/>
          <a:ext cx="0" cy="0"/>
          <a:chOff x="0" y="0"/>
          <a:chExt cx="0" cy="0"/>
        </a:xfrm>
      </p:grpSpPr>
      <p:sp>
        <p:nvSpPr>
          <p:cNvPr id="144" name="Google Shape;144;p11"/>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cap="none" strike="noStrike">
                <a:solidFill>
                  <a:schemeClr val="dk2"/>
                </a:solidFill>
                <a:latin typeface="Arial"/>
                <a:ea typeface="Arial"/>
                <a:cs typeface="Arial"/>
                <a:sym typeface="Arial"/>
              </a:rPr>
              <a:t>Reading 1</a:t>
            </a:r>
            <a:endParaRPr/>
          </a:p>
        </p:txBody>
      </p:sp>
      <p:sp>
        <p:nvSpPr>
          <p:cNvPr id="145" name="Google Shape;145;p11"/>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Read and underline the problems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0" name="Shape 150"/>
        <p:cNvGrpSpPr/>
        <p:nvPr/>
      </p:nvGrpSpPr>
      <p:grpSpPr>
        <a:xfrm>
          <a:off x="0" y="0"/>
          <a:ext cx="0" cy="0"/>
          <a:chOff x="0" y="0"/>
          <a:chExt cx="0" cy="0"/>
        </a:xfrm>
      </p:grpSpPr>
      <p:sp>
        <p:nvSpPr>
          <p:cNvPr id="151" name="Google Shape;151;p12"/>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cap="none" strike="noStrike">
                <a:solidFill>
                  <a:schemeClr val="dk2"/>
                </a:solidFill>
                <a:latin typeface="Arial"/>
                <a:ea typeface="Arial"/>
                <a:cs typeface="Arial"/>
                <a:sym typeface="Arial"/>
              </a:rPr>
              <a:t>Reading 2</a:t>
            </a:r>
            <a:endParaRPr/>
          </a:p>
        </p:txBody>
      </p:sp>
      <p:sp>
        <p:nvSpPr>
          <p:cNvPr id="152" name="Google Shape;152;p12"/>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Read and fill in the chart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7" name="Shape 157"/>
        <p:cNvGrpSpPr/>
        <p:nvPr/>
      </p:nvGrpSpPr>
      <p:grpSpPr>
        <a:xfrm>
          <a:off x="0" y="0"/>
          <a:ext cx="0" cy="0"/>
          <a:chOff x="0" y="0"/>
          <a:chExt cx="0" cy="0"/>
        </a:xfrm>
      </p:grpSpPr>
      <p:sp>
        <p:nvSpPr>
          <p:cNvPr id="158" name="Google Shape;158;p13"/>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cap="none" strike="noStrike">
                <a:solidFill>
                  <a:schemeClr val="dk2"/>
                </a:solidFill>
                <a:latin typeface="Arial"/>
                <a:ea typeface="Arial"/>
                <a:cs typeface="Arial"/>
                <a:sym typeface="Arial"/>
              </a:rPr>
              <a:t>Make new groups</a:t>
            </a:r>
            <a:endParaRPr/>
          </a:p>
        </p:txBody>
      </p:sp>
      <p:sp>
        <p:nvSpPr>
          <p:cNvPr id="159" name="Google Shape;159;p13"/>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Share information with each other and complete the chart</a:t>
            </a:r>
            <a:endParaRPr/>
          </a:p>
          <a:p>
            <a:pPr indent="-139700" lvl="0" marL="342900" marR="0" rtl="0" algn="l">
              <a:lnSpc>
                <a:spcPct val="100000"/>
              </a:lnSpc>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What does…say about…?</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 says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4" name="Shape 164"/>
        <p:cNvGrpSpPr/>
        <p:nvPr/>
      </p:nvGrpSpPr>
      <p:grpSpPr>
        <a:xfrm>
          <a:off x="0" y="0"/>
          <a:ext cx="0" cy="0"/>
          <a:chOff x="0" y="0"/>
          <a:chExt cx="0" cy="0"/>
        </a:xfrm>
      </p:grpSpPr>
      <p:sp>
        <p:nvSpPr>
          <p:cNvPr id="165" name="Google Shape;165;p14"/>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cap="none" strike="noStrike">
                <a:solidFill>
                  <a:schemeClr val="dk2"/>
                </a:solidFill>
                <a:latin typeface="Arial"/>
                <a:ea typeface="Arial"/>
                <a:cs typeface="Arial"/>
                <a:sym typeface="Arial"/>
              </a:rPr>
              <a:t>Making Inferences</a:t>
            </a:r>
            <a:endParaRPr/>
          </a:p>
        </p:txBody>
      </p:sp>
      <p:sp>
        <p:nvSpPr>
          <p:cNvPr id="166" name="Google Shape;166;p14"/>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Work together to figure out who might have that expectation: (S)akiko or (E)dmundo.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1" name="Shape 171"/>
        <p:cNvGrpSpPr/>
        <p:nvPr/>
      </p:nvGrpSpPr>
      <p:grpSpPr>
        <a:xfrm>
          <a:off x="0" y="0"/>
          <a:ext cx="0" cy="0"/>
          <a:chOff x="0" y="0"/>
          <a:chExt cx="0" cy="0"/>
        </a:xfrm>
      </p:grpSpPr>
      <p:sp>
        <p:nvSpPr>
          <p:cNvPr id="172" name="Google Shape;172;p15"/>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cap="none" strike="noStrike">
                <a:solidFill>
                  <a:schemeClr val="dk2"/>
                </a:solidFill>
                <a:latin typeface="Arial"/>
                <a:ea typeface="Arial"/>
                <a:cs typeface="Arial"/>
                <a:sym typeface="Arial"/>
              </a:rPr>
              <a:t>Roles &amp; Responsibilities</a:t>
            </a:r>
            <a:endParaRPr/>
          </a:p>
        </p:txBody>
      </p:sp>
      <p:sp>
        <p:nvSpPr>
          <p:cNvPr id="173" name="Google Shape;173;p15"/>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1" i="0" lang="en-US" sz="3200" u="none">
                <a:solidFill>
                  <a:schemeClr val="dk1"/>
                </a:solidFill>
                <a:latin typeface="Arial"/>
                <a:ea typeface="Arial"/>
                <a:cs typeface="Arial"/>
                <a:sym typeface="Arial"/>
              </a:rPr>
              <a:t>Vice President of Marketing</a:t>
            </a:r>
            <a:r>
              <a:rPr b="0" i="0" lang="en-US" sz="3200" u="none">
                <a:solidFill>
                  <a:schemeClr val="dk1"/>
                </a:solidFill>
                <a:latin typeface="Arial"/>
                <a:ea typeface="Arial"/>
                <a:cs typeface="Arial"/>
                <a:sym typeface="Arial"/>
              </a:rPr>
              <a:t> – chairs the meeting and presents the groups opinion</a:t>
            </a:r>
            <a:endParaRPr/>
          </a:p>
          <a:p>
            <a:pPr indent="-342900" lvl="0" marL="342900" marR="0" rtl="0" algn="l">
              <a:lnSpc>
                <a:spcPct val="100000"/>
              </a:lnSpc>
              <a:spcBef>
                <a:spcPts val="640"/>
              </a:spcBef>
              <a:spcAft>
                <a:spcPts val="0"/>
              </a:spcAft>
              <a:buClr>
                <a:schemeClr val="dk1"/>
              </a:buClr>
              <a:buSzPts val="3200"/>
              <a:buFont typeface="Arial"/>
              <a:buChar char="•"/>
            </a:pPr>
            <a:r>
              <a:rPr b="1" i="0" lang="en-US" sz="3200" u="none">
                <a:solidFill>
                  <a:schemeClr val="dk1"/>
                </a:solidFill>
                <a:latin typeface="Arial"/>
                <a:ea typeface="Arial"/>
                <a:cs typeface="Arial"/>
                <a:sym typeface="Arial"/>
              </a:rPr>
              <a:t>Editor-in-Chief</a:t>
            </a:r>
            <a:r>
              <a:rPr b="0" i="0" lang="en-US" sz="3200" u="none">
                <a:solidFill>
                  <a:schemeClr val="dk1"/>
                </a:solidFill>
                <a:latin typeface="Arial"/>
                <a:ea typeface="Arial"/>
                <a:cs typeface="Arial"/>
                <a:sym typeface="Arial"/>
              </a:rPr>
              <a:t> – note taker</a:t>
            </a:r>
            <a:endParaRPr/>
          </a:p>
          <a:p>
            <a:pPr indent="-342900" lvl="0" marL="342900" marR="0" rtl="0" algn="l">
              <a:lnSpc>
                <a:spcPct val="100000"/>
              </a:lnSpc>
              <a:spcBef>
                <a:spcPts val="640"/>
              </a:spcBef>
              <a:spcAft>
                <a:spcPts val="0"/>
              </a:spcAft>
              <a:buClr>
                <a:schemeClr val="dk1"/>
              </a:buClr>
              <a:buSzPts val="3200"/>
              <a:buFont typeface="Arial"/>
              <a:buChar char="•"/>
            </a:pPr>
            <a:r>
              <a:rPr b="1" i="0" lang="en-US" sz="3200" u="none">
                <a:solidFill>
                  <a:schemeClr val="dk1"/>
                </a:solidFill>
                <a:latin typeface="Arial"/>
                <a:ea typeface="Arial"/>
                <a:cs typeface="Arial"/>
                <a:sym typeface="Arial"/>
              </a:rPr>
              <a:t>Assistant director of human resources</a:t>
            </a:r>
            <a:r>
              <a:rPr b="0" i="0" lang="en-US" sz="3200" u="none">
                <a:solidFill>
                  <a:schemeClr val="dk1"/>
                </a:solidFill>
                <a:latin typeface="Arial"/>
                <a:ea typeface="Arial"/>
                <a:cs typeface="Arial"/>
                <a:sym typeface="Arial"/>
              </a:rPr>
              <a:t> – draws action plan on poster paper</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8" name="Shape 178"/>
        <p:cNvGrpSpPr/>
        <p:nvPr/>
      </p:nvGrpSpPr>
      <p:grpSpPr>
        <a:xfrm>
          <a:off x="0" y="0"/>
          <a:ext cx="0" cy="0"/>
          <a:chOff x="0" y="0"/>
          <a:chExt cx="0" cy="0"/>
        </a:xfrm>
      </p:grpSpPr>
      <p:sp>
        <p:nvSpPr>
          <p:cNvPr id="179" name="Google Shape;179;p16"/>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000"/>
              <a:buFont typeface="Arial"/>
              <a:buNone/>
            </a:pPr>
            <a:r>
              <a:rPr b="0" i="0" lang="en-US" sz="4000" u="none" cap="none" strike="noStrike">
                <a:solidFill>
                  <a:schemeClr val="dk2"/>
                </a:solidFill>
                <a:latin typeface="Arial"/>
                <a:ea typeface="Arial"/>
                <a:cs typeface="Arial"/>
                <a:sym typeface="Arial"/>
              </a:rPr>
              <a:t>The Task: </a:t>
            </a:r>
            <a:br>
              <a:rPr b="0" i="0" lang="en-US" sz="4000" u="none" cap="none" strike="noStrike">
                <a:solidFill>
                  <a:schemeClr val="dk2"/>
                </a:solidFill>
                <a:latin typeface="Arial"/>
                <a:ea typeface="Arial"/>
                <a:cs typeface="Arial"/>
                <a:sym typeface="Arial"/>
              </a:rPr>
            </a:br>
            <a:r>
              <a:rPr b="0" i="0" lang="en-US" sz="4000" u="none" cap="none" strike="noStrike">
                <a:solidFill>
                  <a:schemeClr val="dk2"/>
                </a:solidFill>
                <a:latin typeface="Arial"/>
                <a:ea typeface="Arial"/>
                <a:cs typeface="Arial"/>
                <a:sym typeface="Arial"/>
              </a:rPr>
              <a:t>Problem Solving Simulation</a:t>
            </a:r>
            <a:endParaRPr/>
          </a:p>
        </p:txBody>
      </p:sp>
      <p:sp>
        <p:nvSpPr>
          <p:cNvPr id="180" name="Google Shape;180;p16"/>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In your groups, discuss a possible solution to Sakiko and Edmundo’s problem.</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Use the discussion questions to help you make an action plan.</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Make sure that the action plan has both short term and long term solutions.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4" name="Shape 184"/>
        <p:cNvGrpSpPr/>
        <p:nvPr/>
      </p:nvGrpSpPr>
      <p:grpSpPr>
        <a:xfrm>
          <a:off x="0" y="0"/>
          <a:ext cx="0" cy="0"/>
          <a:chOff x="0" y="0"/>
          <a:chExt cx="0" cy="0"/>
        </a:xfrm>
      </p:grpSpPr>
      <p:sp>
        <p:nvSpPr>
          <p:cNvPr id="185" name="Google Shape;185;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5400"/>
              <a:buFont typeface="Arial"/>
              <a:buNone/>
            </a:pPr>
            <a:r>
              <a:rPr b="1" i="0" lang="en-US" sz="5400" u="none">
                <a:solidFill>
                  <a:schemeClr val="dk2"/>
                </a:solidFill>
                <a:latin typeface="Arial"/>
                <a:ea typeface="Arial"/>
                <a:cs typeface="Arial"/>
                <a:sym typeface="Arial"/>
              </a:rPr>
              <a:t>Group Discussion</a:t>
            </a:r>
            <a:endParaRPr/>
          </a:p>
        </p:txBody>
      </p:sp>
      <p:sp>
        <p:nvSpPr>
          <p:cNvPr id="186" name="Google Shape;186;p1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100"/>
              <a:buFont typeface="Arial"/>
              <a:buChar char="•"/>
            </a:pPr>
            <a:r>
              <a:rPr b="0" i="0" lang="en-US" sz="3100" u="none">
                <a:solidFill>
                  <a:schemeClr val="dk1"/>
                </a:solidFill>
                <a:latin typeface="Arial"/>
                <a:ea typeface="Arial"/>
                <a:cs typeface="Arial"/>
                <a:sym typeface="Arial"/>
              </a:rPr>
              <a:t>Look at pages 111-121 in the coursebook and think about the following:</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What were the activities?  </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Which focused on language &amp; which on culture?</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What was the content for each activity?</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What aspect of the cultural knowing framework were Ss working with? (This is the outcome)</a:t>
            </a:r>
            <a:endParaRPr/>
          </a:p>
          <a:p>
            <a:pPr indent="-165100" lvl="0" marL="342900" marR="0" rtl="0" algn="l">
              <a:lnSpc>
                <a:spcPct val="100000"/>
              </a:lnSpc>
              <a:spcBef>
                <a:spcPts val="56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p:txBody>
      </p:sp>
      <p:sp>
        <p:nvSpPr>
          <p:cNvPr id="187" name="Google Shape;187;p17"/>
          <p:cNvSpPr/>
          <p:nvPr/>
        </p:nvSpPr>
        <p:spPr>
          <a:xfrm>
            <a:off x="0" y="5445125"/>
            <a:ext cx="9144000" cy="1412875"/>
          </a:xfrm>
          <a:prstGeom prst="ellipse">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Use what you know about the cultural experience, the </a:t>
            </a:r>
            <a:endParaRPr/>
          </a:p>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cultural knowledge framework and the ELC</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1" name="Shape 191"/>
        <p:cNvGrpSpPr/>
        <p:nvPr/>
      </p:nvGrpSpPr>
      <p:grpSpPr>
        <a:xfrm>
          <a:off x="0" y="0"/>
          <a:ext cx="0" cy="0"/>
          <a:chOff x="0" y="0"/>
          <a:chExt cx="0" cy="0"/>
        </a:xfrm>
      </p:grpSpPr>
      <p:pic>
        <p:nvPicPr>
          <p:cNvPr id="192" name="Google Shape;192;p18"/>
          <p:cNvPicPr preferRelativeResize="0"/>
          <p:nvPr/>
        </p:nvPicPr>
        <p:blipFill rotWithShape="1">
          <a:blip r:embed="rId3">
            <a:alphaModFix/>
          </a:blip>
          <a:srcRect b="0" l="0" r="0" t="0"/>
          <a:stretch/>
        </p:blipFill>
        <p:spPr>
          <a:xfrm>
            <a:off x="0" y="0"/>
            <a:ext cx="8343900" cy="5715000"/>
          </a:xfrm>
          <a:prstGeom prst="rect">
            <a:avLst/>
          </a:prstGeom>
          <a:noFill/>
          <a:ln>
            <a:noFill/>
          </a:ln>
        </p:spPr>
      </p:pic>
      <p:sp>
        <p:nvSpPr>
          <p:cNvPr id="193" name="Google Shape;193;p18"/>
          <p:cNvSpPr/>
          <p:nvPr/>
        </p:nvSpPr>
        <p:spPr>
          <a:xfrm>
            <a:off x="0" y="5300662"/>
            <a:ext cx="9144000" cy="1557337"/>
          </a:xfrm>
          <a:prstGeom prst="ellipse">
            <a:avLst/>
          </a:prstGeom>
          <a:solidFill>
            <a:srgbClr val="FF99CC"/>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Think about your answers to the questions on the </a:t>
            </a:r>
            <a:endParaRPr/>
          </a:p>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last slide, how do they relate to this diagram?</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7" name="Shape 197"/>
        <p:cNvGrpSpPr/>
        <p:nvPr/>
      </p:nvGrpSpPr>
      <p:grpSpPr>
        <a:xfrm>
          <a:off x="0" y="0"/>
          <a:ext cx="0" cy="0"/>
          <a:chOff x="0" y="0"/>
          <a:chExt cx="0" cy="0"/>
        </a:xfrm>
      </p:grpSpPr>
      <p:pic>
        <p:nvPicPr>
          <p:cNvPr id="198" name="Google Shape;198;p19"/>
          <p:cNvPicPr preferRelativeResize="0"/>
          <p:nvPr/>
        </p:nvPicPr>
        <p:blipFill rotWithShape="1">
          <a:blip r:embed="rId3">
            <a:alphaModFix/>
          </a:blip>
          <a:srcRect b="0" l="0" r="0" t="0"/>
          <a:stretch/>
        </p:blipFill>
        <p:spPr>
          <a:xfrm>
            <a:off x="0" y="0"/>
            <a:ext cx="9234487" cy="4941887"/>
          </a:xfrm>
          <a:prstGeom prst="rect">
            <a:avLst/>
          </a:prstGeom>
          <a:noFill/>
          <a:ln>
            <a:noFill/>
          </a:ln>
        </p:spPr>
      </p:pic>
      <p:sp>
        <p:nvSpPr>
          <p:cNvPr id="199" name="Google Shape;199;p19"/>
          <p:cNvSpPr/>
          <p:nvPr/>
        </p:nvSpPr>
        <p:spPr>
          <a:xfrm>
            <a:off x="0" y="5084762"/>
            <a:ext cx="9144000" cy="1296987"/>
          </a:xfrm>
          <a:prstGeom prst="ellipse">
            <a:avLst/>
          </a:prstGeom>
          <a:solidFill>
            <a:srgbClr val="FF99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Does the lesson and materials fit with the ELC? If so how?</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 name="Shape 53"/>
        <p:cNvGrpSpPr/>
        <p:nvPr/>
      </p:nvGrpSpPr>
      <p:grpSpPr>
        <a:xfrm>
          <a:off x="0" y="0"/>
          <a:ext cx="0" cy="0"/>
          <a:chOff x="0" y="0"/>
          <a:chExt cx="0" cy="0"/>
        </a:xfrm>
      </p:grpSpPr>
      <p:sp>
        <p:nvSpPr>
          <p:cNvPr id="54" name="Google Shape;54;p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1" i="0" lang="en-US" sz="4400" u="none">
                <a:solidFill>
                  <a:schemeClr val="dk2"/>
                </a:solidFill>
                <a:latin typeface="Arial"/>
                <a:ea typeface="Arial"/>
                <a:cs typeface="Arial"/>
                <a:sym typeface="Arial"/>
              </a:rPr>
              <a:t>Homework for Next Week</a:t>
            </a:r>
            <a:endParaRPr/>
          </a:p>
        </p:txBody>
      </p:sp>
      <p:sp>
        <p:nvSpPr>
          <p:cNvPr id="55" name="Google Shape;55;p2"/>
          <p:cNvSpPr txBox="1"/>
          <p:nvPr>
            <p:ph idx="1" type="body"/>
          </p:nvPr>
        </p:nvSpPr>
        <p:spPr>
          <a:xfrm>
            <a:off x="457200" y="1600200"/>
            <a:ext cx="8229600" cy="49244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500"/>
              <a:buFont typeface="Arial"/>
              <a:buChar char="•"/>
            </a:pPr>
            <a:r>
              <a:rPr b="0" i="0" lang="en-US" sz="3500" u="none" cap="none" strike="noStrike">
                <a:solidFill>
                  <a:schemeClr val="dk1"/>
                </a:solidFill>
                <a:latin typeface="Arial"/>
                <a:ea typeface="Arial"/>
                <a:cs typeface="Arial"/>
                <a:sym typeface="Arial"/>
              </a:rPr>
              <a:t>Research you presentation topic</a:t>
            </a:r>
            <a:endParaRPr b="0" i="0" sz="3500" u="none" cap="none" strike="noStrike">
              <a:solidFill>
                <a:schemeClr val="dk1"/>
              </a:solidFill>
              <a:latin typeface="Arial"/>
              <a:ea typeface="Arial"/>
              <a:cs typeface="Arial"/>
              <a:sym typeface="Arial"/>
            </a:endParaRPr>
          </a:p>
          <a:p>
            <a:pPr indent="-139700" lvl="0" marL="342900" marR="0" rtl="0" algn="l">
              <a:lnSpc>
                <a:spcPct val="100000"/>
              </a:lnSpc>
              <a:spcBef>
                <a:spcPts val="640"/>
              </a:spcBef>
              <a:spcAft>
                <a:spcPts val="0"/>
              </a:spcAft>
              <a:buClr>
                <a:schemeClr val="dk1"/>
              </a:buClr>
              <a:buSzPts val="3200"/>
              <a:buFont typeface="Arial"/>
              <a:buNone/>
            </a:pPr>
            <a:r>
              <a:t/>
            </a:r>
            <a:endParaRPr b="0" i="0" sz="3200" u="none" cap="none" strike="noStrike">
              <a:solidFill>
                <a:schemeClr val="dk1"/>
              </a:solidFill>
              <a:latin typeface="Arial"/>
              <a:ea typeface="Arial"/>
              <a:cs typeface="Arial"/>
              <a:sym typeface="Arial"/>
            </a:endParaRPr>
          </a:p>
          <a:p>
            <a:pPr indent="-139700" lvl="0" marL="342900" marR="0" rtl="0" algn="l">
              <a:lnSpc>
                <a:spcPct val="100000"/>
              </a:lnSpc>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3" name="Shape 203"/>
        <p:cNvGrpSpPr/>
        <p:nvPr/>
      </p:nvGrpSpPr>
      <p:grpSpPr>
        <a:xfrm>
          <a:off x="0" y="0"/>
          <a:ext cx="0" cy="0"/>
          <a:chOff x="0" y="0"/>
          <a:chExt cx="0" cy="0"/>
        </a:xfrm>
      </p:grpSpPr>
      <p:sp>
        <p:nvSpPr>
          <p:cNvPr id="204" name="Google Shape;204;p2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Teaching Culture</a:t>
            </a:r>
            <a:endParaRPr/>
          </a:p>
        </p:txBody>
      </p:sp>
      <p:sp>
        <p:nvSpPr>
          <p:cNvPr id="205" name="Google Shape;205;p2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Teaching culture is really a lot like teaching language because language and culture are two sides of the same coin. </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Understanding comes before production</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Controlled production comes before use</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Use the same techniques when considering how to teach your own cultural topic. </a:t>
            </a:r>
            <a:endParaRPr/>
          </a:p>
          <a:p>
            <a:pPr indent="-342900" lvl="0" marL="342900" marR="0" rtl="0" algn="l">
              <a:lnSpc>
                <a:spcPct val="90000"/>
              </a:lnSpc>
              <a:spcBef>
                <a:spcPts val="64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9" name="Shape 209"/>
        <p:cNvGrpSpPr/>
        <p:nvPr/>
      </p:nvGrpSpPr>
      <p:grpSpPr>
        <a:xfrm>
          <a:off x="0" y="0"/>
          <a:ext cx="0" cy="0"/>
          <a:chOff x="0" y="0"/>
          <a:chExt cx="0" cy="0"/>
        </a:xfrm>
      </p:grpSpPr>
      <p:sp>
        <p:nvSpPr>
          <p:cNvPr id="210" name="Google Shape;210;p2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Immersion vs. EFL</a:t>
            </a:r>
            <a:endParaRPr/>
          </a:p>
        </p:txBody>
      </p:sp>
      <p:sp>
        <p:nvSpPr>
          <p:cNvPr id="211" name="Google Shape;211;p2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The goal of an ESL immersion program is often to teach both the target language and the target culture</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The goal of an EFL program should be focused on cultural awareness rather than enculturation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g2e88d1793bf_0_0"/>
          <p:cNvSpPr txBox="1"/>
          <p:nvPr>
            <p:ph type="title"/>
          </p:nvPr>
        </p:nvSpPr>
        <p:spPr>
          <a:xfrm>
            <a:off x="457200" y="274637"/>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Sample Presentation</a:t>
            </a:r>
            <a:endParaRPr/>
          </a:p>
        </p:txBody>
      </p:sp>
      <p:sp>
        <p:nvSpPr>
          <p:cNvPr id="218" name="Google Shape;218;g2e88d1793bf_0_0"/>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2" name="Shape 222"/>
        <p:cNvGrpSpPr/>
        <p:nvPr/>
      </p:nvGrpSpPr>
      <p:grpSpPr>
        <a:xfrm>
          <a:off x="0" y="0"/>
          <a:ext cx="0" cy="0"/>
          <a:chOff x="0" y="0"/>
          <a:chExt cx="0" cy="0"/>
        </a:xfrm>
      </p:grpSpPr>
      <p:sp>
        <p:nvSpPr>
          <p:cNvPr id="223" name="Google Shape;223;p2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Cultural Awareness</a:t>
            </a:r>
            <a:endParaRPr/>
          </a:p>
        </p:txBody>
      </p:sp>
      <p:sp>
        <p:nvSpPr>
          <p:cNvPr id="224" name="Google Shape;224;p2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How do we develop cultural awareness in our students? Do we begin by looking at other cultures or do we begin by looking at the learners’ own culture?</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Why?</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8" name="Shape 228"/>
        <p:cNvGrpSpPr/>
        <p:nvPr/>
      </p:nvGrpSpPr>
      <p:grpSpPr>
        <a:xfrm>
          <a:off x="0" y="0"/>
          <a:ext cx="0" cy="0"/>
          <a:chOff x="0" y="0"/>
          <a:chExt cx="0" cy="0"/>
        </a:xfrm>
      </p:grpSpPr>
      <p:sp>
        <p:nvSpPr>
          <p:cNvPr id="229" name="Google Shape;229;p3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Language-and-Culture</a:t>
            </a:r>
            <a:endParaRPr/>
          </a:p>
        </p:txBody>
      </p:sp>
      <p:sp>
        <p:nvSpPr>
          <p:cNvPr id="230" name="Google Shape;230;p3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Take and moment to brainstorm and outline your thoughts regarding:</a:t>
            </a:r>
            <a:endParaRPr/>
          </a:p>
          <a:p>
            <a:pPr indent="-285750" lvl="1" marL="7429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A problem you have had when speaking English that you believe was the result of culture and not a mistake of form, meaning or use?</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Share this experience with your group members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4" name="Shape 234"/>
        <p:cNvGrpSpPr/>
        <p:nvPr/>
      </p:nvGrpSpPr>
      <p:grpSpPr>
        <a:xfrm>
          <a:off x="0" y="0"/>
          <a:ext cx="0" cy="0"/>
          <a:chOff x="0" y="0"/>
          <a:chExt cx="0" cy="0"/>
        </a:xfrm>
      </p:grpSpPr>
      <p:sp>
        <p:nvSpPr>
          <p:cNvPr id="235" name="Google Shape;235;p4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Language-and-Culture</a:t>
            </a:r>
            <a:endParaRPr/>
          </a:p>
        </p:txBody>
      </p:sp>
      <p:sp>
        <p:nvSpPr>
          <p:cNvPr id="236" name="Google Shape;236;p4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Language is a window to culture</a:t>
            </a:r>
            <a:endParaRPr/>
          </a:p>
          <a:p>
            <a:pPr indent="-285750" lvl="1" marL="742950" marR="0" rtl="0" algn="l">
              <a:lnSpc>
                <a:spcPct val="100000"/>
              </a:lnSpc>
              <a:spcBef>
                <a:spcPts val="48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Example 1: </a:t>
            </a:r>
            <a:r>
              <a:rPr b="1" i="1" lang="en-US" sz="2400" u="none" cap="none" strike="noStrike">
                <a:solidFill>
                  <a:schemeClr val="dk1"/>
                </a:solidFill>
                <a:latin typeface="Arial"/>
                <a:ea typeface="Arial"/>
                <a:cs typeface="Arial"/>
                <a:sym typeface="Arial"/>
              </a:rPr>
              <a:t>tu</a:t>
            </a:r>
            <a:r>
              <a:rPr b="0" i="0" lang="en-US" sz="2400" u="none" cap="none" strike="noStrike">
                <a:solidFill>
                  <a:schemeClr val="dk1"/>
                </a:solidFill>
                <a:latin typeface="Arial"/>
                <a:ea typeface="Arial"/>
                <a:cs typeface="Arial"/>
                <a:sym typeface="Arial"/>
              </a:rPr>
              <a:t> and </a:t>
            </a:r>
            <a:r>
              <a:rPr b="1" i="1" lang="en-US" sz="2400" u="none" cap="none" strike="noStrike">
                <a:solidFill>
                  <a:schemeClr val="dk1"/>
                </a:solidFill>
                <a:latin typeface="Arial"/>
                <a:ea typeface="Arial"/>
                <a:cs typeface="Arial"/>
                <a:sym typeface="Arial"/>
              </a:rPr>
              <a:t>vous</a:t>
            </a:r>
            <a:r>
              <a:rPr b="0" i="0" lang="en-US" sz="2400" u="none" cap="none" strike="noStrike">
                <a:solidFill>
                  <a:schemeClr val="dk1"/>
                </a:solidFill>
                <a:latin typeface="Arial"/>
                <a:ea typeface="Arial"/>
                <a:cs typeface="Arial"/>
                <a:sym typeface="Arial"/>
              </a:rPr>
              <a:t> tells us that in French culture a clear distinction is made between formal and informal relationships and language helps to establish roles and maintain these relationships</a:t>
            </a:r>
            <a:endParaRPr/>
          </a:p>
          <a:p>
            <a:pPr indent="-285750" lvl="1" marL="742950" marR="0" rtl="0" algn="l">
              <a:lnSpc>
                <a:spcPct val="100000"/>
              </a:lnSpc>
              <a:spcBef>
                <a:spcPts val="480"/>
              </a:spcBef>
              <a:spcAft>
                <a:spcPts val="0"/>
              </a:spcAft>
              <a:buClr>
                <a:schemeClr val="dk1"/>
              </a:buClr>
              <a:buSzPts val="2400"/>
              <a:buFont typeface="Arial"/>
              <a:buChar char="–"/>
            </a:pPr>
            <a:r>
              <a:rPr b="0" i="0" lang="en-US" sz="2400" u="none" cap="none" strike="noStrike">
                <a:solidFill>
                  <a:schemeClr val="dk1"/>
                </a:solidFill>
                <a:latin typeface="Arial"/>
                <a:ea typeface="Arial"/>
                <a:cs typeface="Arial"/>
                <a:sym typeface="Arial"/>
              </a:rPr>
              <a:t>Example 2: </a:t>
            </a:r>
            <a:r>
              <a:rPr b="1" i="1" lang="en-US" sz="2400" u="none" cap="none" strike="noStrike">
                <a:solidFill>
                  <a:schemeClr val="dk1"/>
                </a:solidFill>
                <a:latin typeface="Arial"/>
                <a:ea typeface="Arial"/>
                <a:cs typeface="Arial"/>
                <a:sym typeface="Arial"/>
              </a:rPr>
              <a:t>먹자  </a:t>
            </a:r>
            <a:r>
              <a:rPr b="0" i="0" lang="en-US" sz="2400" u="none" cap="none" strike="noStrike">
                <a:solidFill>
                  <a:schemeClr val="dk1"/>
                </a:solidFill>
                <a:latin typeface="Arial"/>
                <a:ea typeface="Arial"/>
                <a:cs typeface="Arial"/>
                <a:sym typeface="Arial"/>
              </a:rPr>
              <a:t>and </a:t>
            </a:r>
            <a:r>
              <a:rPr b="1" i="1" lang="en-US" sz="2400" u="none" cap="none" strike="noStrike">
                <a:solidFill>
                  <a:schemeClr val="dk1"/>
                </a:solidFill>
                <a:latin typeface="Arial"/>
                <a:ea typeface="Arial"/>
                <a:cs typeface="Arial"/>
                <a:sym typeface="Arial"/>
              </a:rPr>
              <a:t>드세요 </a:t>
            </a:r>
            <a:r>
              <a:rPr b="0" i="0" lang="en-US" sz="2400" u="none" cap="none" strike="noStrike">
                <a:solidFill>
                  <a:schemeClr val="dk1"/>
                </a:solidFill>
                <a:latin typeface="Arial"/>
                <a:ea typeface="Arial"/>
                <a:cs typeface="Arial"/>
                <a:sym typeface="Arial"/>
              </a:rPr>
              <a:t>tells us that in Korean culture status of a speaker is important because different grammatical forms allows speakers to recognize people with higher or lower status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0" name="Shape 240"/>
        <p:cNvGrpSpPr/>
        <p:nvPr/>
      </p:nvGrpSpPr>
      <p:grpSpPr>
        <a:xfrm>
          <a:off x="0" y="0"/>
          <a:ext cx="0" cy="0"/>
          <a:chOff x="0" y="0"/>
          <a:chExt cx="0" cy="0"/>
        </a:xfrm>
      </p:grpSpPr>
      <p:sp>
        <p:nvSpPr>
          <p:cNvPr id="241" name="Google Shape;241;p4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Language-and-Culture</a:t>
            </a:r>
            <a:endParaRPr/>
          </a:p>
        </p:txBody>
      </p:sp>
      <p:sp>
        <p:nvSpPr>
          <p:cNvPr id="242" name="Google Shape;242;p4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In groups analyze your language-and-culture experiences: How is the language-and-culture problem you shared a window into the culture?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6" name="Shape 246"/>
        <p:cNvGrpSpPr/>
        <p:nvPr/>
      </p:nvGrpSpPr>
      <p:grpSpPr>
        <a:xfrm>
          <a:off x="0" y="0"/>
          <a:ext cx="0" cy="0"/>
          <a:chOff x="0" y="0"/>
          <a:chExt cx="0" cy="0"/>
        </a:xfrm>
      </p:grpSpPr>
      <p:sp>
        <p:nvSpPr>
          <p:cNvPr id="247" name="Google Shape;247;p4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Language-and-Culture</a:t>
            </a:r>
            <a:endParaRPr/>
          </a:p>
        </p:txBody>
      </p:sp>
      <p:pic>
        <p:nvPicPr>
          <p:cNvPr id="248" name="Google Shape;248;p42"/>
          <p:cNvPicPr preferRelativeResize="0"/>
          <p:nvPr>
            <p:ph idx="1" type="body"/>
          </p:nvPr>
        </p:nvPicPr>
        <p:blipFill rotWithShape="1">
          <a:blip r:embed="rId3">
            <a:alphaModFix/>
          </a:blip>
          <a:srcRect b="0" l="0" r="0" t="0"/>
          <a:stretch/>
        </p:blipFill>
        <p:spPr>
          <a:xfrm>
            <a:off x="501650" y="2420937"/>
            <a:ext cx="8642350" cy="3889375"/>
          </a:xfrm>
          <a:prstGeom prst="rect">
            <a:avLst/>
          </a:prstGeom>
          <a:noFill/>
          <a:ln>
            <a:noFill/>
          </a:ln>
        </p:spPr>
      </p:pic>
      <p:sp>
        <p:nvSpPr>
          <p:cNvPr id="249" name="Google Shape;249;p42"/>
          <p:cNvSpPr/>
          <p:nvPr/>
        </p:nvSpPr>
        <p:spPr>
          <a:xfrm>
            <a:off x="0" y="1412875"/>
            <a:ext cx="9144000" cy="914400"/>
          </a:xfrm>
          <a:prstGeom prst="ellipse">
            <a:avLst/>
          </a:prstGeom>
          <a:solidFill>
            <a:srgbClr val="FFCC99"/>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Arial"/>
              <a:buNone/>
            </a:pPr>
            <a:r>
              <a:rPr b="0" i="0" lang="en-US" sz="3200" u="none">
                <a:solidFill>
                  <a:schemeClr val="dk1"/>
                </a:solidFill>
                <a:latin typeface="Arial"/>
                <a:ea typeface="Arial"/>
                <a:cs typeface="Arial"/>
                <a:sym typeface="Arial"/>
              </a:rPr>
              <a:t>in relationship to the 5 dimensions of culture</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3" name="Shape 253"/>
        <p:cNvGrpSpPr/>
        <p:nvPr/>
      </p:nvGrpSpPr>
      <p:grpSpPr>
        <a:xfrm>
          <a:off x="0" y="0"/>
          <a:ext cx="0" cy="0"/>
          <a:chOff x="0" y="0"/>
          <a:chExt cx="0" cy="0"/>
        </a:xfrm>
      </p:grpSpPr>
      <p:sp>
        <p:nvSpPr>
          <p:cNvPr id="254" name="Google Shape;254;p4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Language-and-Culture</a:t>
            </a:r>
            <a:endParaRPr/>
          </a:p>
        </p:txBody>
      </p:sp>
      <p:sp>
        <p:nvSpPr>
          <p:cNvPr id="255" name="Google Shape;255;p4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When immersed in the culture itself, language-and-culture is “embedded” in the 5 dimensions of culture (products, practices, perspectives, communities and persons), so language-and-culture is best seen as joined</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In the language classroom, we separate the two, because first Ss need the language so that they can describe, interpret and respond to the culture they are learning</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9" name="Shape 259"/>
        <p:cNvGrpSpPr/>
        <p:nvPr/>
      </p:nvGrpSpPr>
      <p:grpSpPr>
        <a:xfrm>
          <a:off x="0" y="0"/>
          <a:ext cx="0" cy="0"/>
          <a:chOff x="0" y="0"/>
          <a:chExt cx="0" cy="0"/>
        </a:xfrm>
      </p:grpSpPr>
      <p:sp>
        <p:nvSpPr>
          <p:cNvPr id="260" name="Google Shape;260;p4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Language to Learn Culture</a:t>
            </a:r>
            <a:endParaRPr/>
          </a:p>
        </p:txBody>
      </p:sp>
      <p:pic>
        <p:nvPicPr>
          <p:cNvPr id="261" name="Google Shape;261;p44"/>
          <p:cNvPicPr preferRelativeResize="0"/>
          <p:nvPr>
            <p:ph idx="1" type="body"/>
          </p:nvPr>
        </p:nvPicPr>
        <p:blipFill rotWithShape="1">
          <a:blip r:embed="rId3">
            <a:alphaModFix/>
          </a:blip>
          <a:srcRect b="0" l="0" r="0" t="0"/>
          <a:stretch/>
        </p:blipFill>
        <p:spPr>
          <a:xfrm>
            <a:off x="0" y="1606550"/>
            <a:ext cx="9144000" cy="45116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9" name="Shape 59"/>
        <p:cNvGrpSpPr/>
        <p:nvPr/>
      </p:nvGrpSpPr>
      <p:grpSpPr>
        <a:xfrm>
          <a:off x="0" y="0"/>
          <a:ext cx="0" cy="0"/>
          <a:chOff x="0" y="0"/>
          <a:chExt cx="0" cy="0"/>
        </a:xfrm>
      </p:grpSpPr>
      <p:sp>
        <p:nvSpPr>
          <p:cNvPr id="60" name="Google Shape;60;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Presentation Schedule</a:t>
            </a:r>
            <a:endParaRPr/>
          </a:p>
        </p:txBody>
      </p:sp>
      <p:grpSp>
        <p:nvGrpSpPr>
          <p:cNvPr id="61" name="Google Shape;61;p3"/>
          <p:cNvGrpSpPr/>
          <p:nvPr/>
        </p:nvGrpSpPr>
        <p:grpSpPr>
          <a:xfrm>
            <a:off x="457200" y="1600200"/>
            <a:ext cx="8229600" cy="4525962"/>
            <a:chOff x="288" y="1008"/>
            <a:chExt cx="5184" cy="2851"/>
          </a:xfrm>
        </p:grpSpPr>
        <p:sp>
          <p:nvSpPr>
            <p:cNvPr id="62" name="Google Shape;62;p3"/>
            <p:cNvSpPr txBox="1"/>
            <p:nvPr/>
          </p:nvSpPr>
          <p:spPr>
            <a:xfrm>
              <a:off x="4176" y="3146"/>
              <a:ext cx="1296" cy="713"/>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 name="Google Shape;63;p3"/>
            <p:cNvSpPr txBox="1"/>
            <p:nvPr/>
          </p:nvSpPr>
          <p:spPr>
            <a:xfrm>
              <a:off x="2880" y="3146"/>
              <a:ext cx="1296" cy="713"/>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 name="Google Shape;64;p3"/>
            <p:cNvSpPr txBox="1"/>
            <p:nvPr/>
          </p:nvSpPr>
          <p:spPr>
            <a:xfrm>
              <a:off x="1584" y="3146"/>
              <a:ext cx="1296" cy="713"/>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 name="Google Shape;65;p3"/>
            <p:cNvSpPr txBox="1"/>
            <p:nvPr/>
          </p:nvSpPr>
          <p:spPr>
            <a:xfrm>
              <a:off x="288" y="3146"/>
              <a:ext cx="1296" cy="71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9:05-9:25</a:t>
              </a:r>
              <a:endParaRPr/>
            </a:p>
          </p:txBody>
        </p:sp>
        <p:sp>
          <p:nvSpPr>
            <p:cNvPr id="66" name="Google Shape;66;p3"/>
            <p:cNvSpPr txBox="1"/>
            <p:nvPr/>
          </p:nvSpPr>
          <p:spPr>
            <a:xfrm>
              <a:off x="4176" y="2434"/>
              <a:ext cx="1296" cy="712"/>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 name="Google Shape;67;p3"/>
            <p:cNvSpPr txBox="1"/>
            <p:nvPr/>
          </p:nvSpPr>
          <p:spPr>
            <a:xfrm>
              <a:off x="2880" y="2434"/>
              <a:ext cx="1296" cy="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김선영</a:t>
              </a:r>
              <a:endParaRPr/>
            </a:p>
            <a:p>
              <a:pPr indent="0" lvl="0" marL="0" marR="0" rtl="0" algn="l">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D&amp;I Comm</a:t>
              </a:r>
              <a:endParaRPr/>
            </a:p>
          </p:txBody>
        </p:sp>
        <p:sp>
          <p:nvSpPr>
            <p:cNvPr id="68" name="Google Shape;68;p3"/>
            <p:cNvSpPr txBox="1"/>
            <p:nvPr/>
          </p:nvSpPr>
          <p:spPr>
            <a:xfrm>
              <a:off x="1584" y="2434"/>
              <a:ext cx="1296" cy="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박슬기</a:t>
              </a:r>
              <a:endParaRPr/>
            </a:p>
            <a:p>
              <a:pPr indent="0" lvl="0" marL="0" marR="0" rtl="0" algn="l">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Power D</a:t>
              </a:r>
              <a:endParaRPr/>
            </a:p>
          </p:txBody>
        </p:sp>
        <p:sp>
          <p:nvSpPr>
            <p:cNvPr id="69" name="Google Shape;69;p3"/>
            <p:cNvSpPr txBox="1"/>
            <p:nvPr/>
          </p:nvSpPr>
          <p:spPr>
            <a:xfrm>
              <a:off x="288" y="2434"/>
              <a:ext cx="1296" cy="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8:40-9:00</a:t>
              </a:r>
              <a:endParaRPr/>
            </a:p>
          </p:txBody>
        </p:sp>
        <p:sp>
          <p:nvSpPr>
            <p:cNvPr id="70" name="Google Shape;70;p3"/>
            <p:cNvSpPr txBox="1"/>
            <p:nvPr/>
          </p:nvSpPr>
          <p:spPr>
            <a:xfrm>
              <a:off x="4176" y="1721"/>
              <a:ext cx="1296" cy="713"/>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 name="Google Shape;71;p3"/>
            <p:cNvSpPr txBox="1"/>
            <p:nvPr/>
          </p:nvSpPr>
          <p:spPr>
            <a:xfrm>
              <a:off x="2880" y="1721"/>
              <a:ext cx="1296" cy="71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오제훈</a:t>
              </a:r>
              <a:endParaRPr/>
            </a:p>
            <a:p>
              <a:pPr indent="0" lvl="0" marL="0" marR="0" rtl="0" algn="l">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Soc Roles</a:t>
              </a:r>
              <a:endParaRPr/>
            </a:p>
          </p:txBody>
        </p:sp>
        <p:sp>
          <p:nvSpPr>
            <p:cNvPr id="72" name="Google Shape;72;p3"/>
            <p:cNvSpPr txBox="1"/>
            <p:nvPr/>
          </p:nvSpPr>
          <p:spPr>
            <a:xfrm>
              <a:off x="1584" y="1721"/>
              <a:ext cx="1296" cy="71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노송이</a:t>
              </a:r>
              <a:endParaRPr/>
            </a:p>
            <a:p>
              <a:pPr indent="0" lvl="0" marL="0" marR="0" rtl="0" algn="l">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Int vs Ext</a:t>
              </a:r>
              <a:endParaRPr/>
            </a:p>
          </p:txBody>
        </p:sp>
        <p:sp>
          <p:nvSpPr>
            <p:cNvPr id="73" name="Google Shape;73;p3"/>
            <p:cNvSpPr txBox="1"/>
            <p:nvPr/>
          </p:nvSpPr>
          <p:spPr>
            <a:xfrm>
              <a:off x="288" y="1721"/>
              <a:ext cx="1296" cy="713"/>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8:15-8:35</a:t>
              </a:r>
              <a:endParaRPr/>
            </a:p>
          </p:txBody>
        </p:sp>
        <p:sp>
          <p:nvSpPr>
            <p:cNvPr id="74" name="Google Shape;74;p3"/>
            <p:cNvSpPr txBox="1"/>
            <p:nvPr/>
          </p:nvSpPr>
          <p:spPr>
            <a:xfrm>
              <a:off x="4176" y="1008"/>
              <a:ext cx="1296" cy="713"/>
            </a:xfrm>
            <a:prstGeom prst="rect">
              <a:avLst/>
            </a:prstGeom>
            <a:solidFill>
              <a:schemeClr val="lt2"/>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Week 10</a:t>
              </a:r>
              <a:endParaRPr/>
            </a:p>
            <a:p>
              <a:pPr indent="0" lvl="0" marL="0" marR="0" rtl="0" algn="ctr">
                <a:lnSpc>
                  <a:spcPct val="100000"/>
                </a:lnSpc>
                <a:spcBef>
                  <a:spcPts val="56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Nov 9</a:t>
              </a:r>
              <a:endParaRPr/>
            </a:p>
          </p:txBody>
        </p:sp>
        <p:sp>
          <p:nvSpPr>
            <p:cNvPr id="75" name="Google Shape;75;p3"/>
            <p:cNvSpPr txBox="1"/>
            <p:nvPr/>
          </p:nvSpPr>
          <p:spPr>
            <a:xfrm>
              <a:off x="2880" y="1008"/>
              <a:ext cx="1296" cy="713"/>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Week 9</a:t>
              </a:r>
              <a:endParaRPr/>
            </a:p>
            <a:p>
              <a:pPr indent="0" lvl="0" marL="0" marR="0" rtl="0" algn="ctr">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Nov 2</a:t>
              </a:r>
              <a:endParaRPr/>
            </a:p>
          </p:txBody>
        </p:sp>
        <p:sp>
          <p:nvSpPr>
            <p:cNvPr id="76" name="Google Shape;76;p3"/>
            <p:cNvSpPr txBox="1"/>
            <p:nvPr/>
          </p:nvSpPr>
          <p:spPr>
            <a:xfrm>
              <a:off x="1584" y="1008"/>
              <a:ext cx="1296" cy="713"/>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Week 8</a:t>
              </a:r>
              <a:endParaRPr/>
            </a:p>
            <a:p>
              <a:pPr indent="0" lvl="0" marL="0" marR="0" rtl="0" algn="ctr">
                <a:lnSpc>
                  <a:spcPct val="100000"/>
                </a:lnSpc>
                <a:spcBef>
                  <a:spcPts val="56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Oct 26</a:t>
              </a:r>
              <a:endParaRPr/>
            </a:p>
          </p:txBody>
        </p:sp>
        <p:sp>
          <p:nvSpPr>
            <p:cNvPr id="77" name="Google Shape;77;p3"/>
            <p:cNvSpPr txBox="1"/>
            <p:nvPr/>
          </p:nvSpPr>
          <p:spPr>
            <a:xfrm>
              <a:off x="288" y="1008"/>
              <a:ext cx="1296" cy="713"/>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Time</a:t>
              </a:r>
              <a:endParaRPr/>
            </a:p>
          </p:txBody>
        </p:sp>
        <p:cxnSp>
          <p:nvCxnSpPr>
            <p:cNvPr id="78" name="Google Shape;78;p3"/>
            <p:cNvCxnSpPr/>
            <p:nvPr/>
          </p:nvCxnSpPr>
          <p:spPr>
            <a:xfrm>
              <a:off x="288" y="1008"/>
              <a:ext cx="5184" cy="0"/>
            </a:xfrm>
            <a:prstGeom prst="straightConnector1">
              <a:avLst/>
            </a:prstGeom>
            <a:noFill/>
            <a:ln cap="sq" cmpd="sng" w="28575">
              <a:solidFill>
                <a:schemeClr val="dk1"/>
              </a:solidFill>
              <a:prstDash val="solid"/>
              <a:miter lim="800000"/>
              <a:headEnd len="med" w="med" type="none"/>
              <a:tailEnd len="med" w="med" type="none"/>
            </a:ln>
          </p:spPr>
        </p:cxnSp>
        <p:cxnSp>
          <p:nvCxnSpPr>
            <p:cNvPr id="79" name="Google Shape;79;p3"/>
            <p:cNvCxnSpPr/>
            <p:nvPr/>
          </p:nvCxnSpPr>
          <p:spPr>
            <a:xfrm>
              <a:off x="288" y="1721"/>
              <a:ext cx="5184" cy="0"/>
            </a:xfrm>
            <a:prstGeom prst="straightConnector1">
              <a:avLst/>
            </a:prstGeom>
            <a:noFill/>
            <a:ln cap="flat" cmpd="sng" w="12700">
              <a:solidFill>
                <a:schemeClr val="dk1"/>
              </a:solidFill>
              <a:prstDash val="solid"/>
              <a:miter lim="800000"/>
              <a:headEnd len="med" w="med" type="none"/>
              <a:tailEnd len="med" w="med" type="none"/>
            </a:ln>
          </p:spPr>
        </p:cxnSp>
        <p:cxnSp>
          <p:nvCxnSpPr>
            <p:cNvPr id="80" name="Google Shape;80;p3"/>
            <p:cNvCxnSpPr/>
            <p:nvPr/>
          </p:nvCxnSpPr>
          <p:spPr>
            <a:xfrm>
              <a:off x="288" y="2434"/>
              <a:ext cx="5184" cy="0"/>
            </a:xfrm>
            <a:prstGeom prst="straightConnector1">
              <a:avLst/>
            </a:prstGeom>
            <a:noFill/>
            <a:ln cap="flat" cmpd="sng" w="12700">
              <a:solidFill>
                <a:schemeClr val="dk1"/>
              </a:solidFill>
              <a:prstDash val="solid"/>
              <a:miter lim="800000"/>
              <a:headEnd len="med" w="med" type="none"/>
              <a:tailEnd len="med" w="med" type="none"/>
            </a:ln>
          </p:spPr>
        </p:cxnSp>
        <p:cxnSp>
          <p:nvCxnSpPr>
            <p:cNvPr id="81" name="Google Shape;81;p3"/>
            <p:cNvCxnSpPr/>
            <p:nvPr/>
          </p:nvCxnSpPr>
          <p:spPr>
            <a:xfrm>
              <a:off x="288" y="3146"/>
              <a:ext cx="5184" cy="0"/>
            </a:xfrm>
            <a:prstGeom prst="straightConnector1">
              <a:avLst/>
            </a:prstGeom>
            <a:noFill/>
            <a:ln cap="flat" cmpd="sng" w="12700">
              <a:solidFill>
                <a:schemeClr val="dk1"/>
              </a:solidFill>
              <a:prstDash val="solid"/>
              <a:miter lim="800000"/>
              <a:headEnd len="med" w="med" type="none"/>
              <a:tailEnd len="med" w="med" type="none"/>
            </a:ln>
          </p:spPr>
        </p:cxnSp>
        <p:cxnSp>
          <p:nvCxnSpPr>
            <p:cNvPr id="82" name="Google Shape;82;p3"/>
            <p:cNvCxnSpPr/>
            <p:nvPr/>
          </p:nvCxnSpPr>
          <p:spPr>
            <a:xfrm>
              <a:off x="288" y="3859"/>
              <a:ext cx="5184" cy="0"/>
            </a:xfrm>
            <a:prstGeom prst="straightConnector1">
              <a:avLst/>
            </a:prstGeom>
            <a:noFill/>
            <a:ln cap="sq" cmpd="sng" w="28575">
              <a:solidFill>
                <a:schemeClr val="dk1"/>
              </a:solidFill>
              <a:prstDash val="solid"/>
              <a:miter lim="800000"/>
              <a:headEnd len="med" w="med" type="none"/>
              <a:tailEnd len="med" w="med" type="none"/>
            </a:ln>
          </p:spPr>
        </p:cxnSp>
        <p:cxnSp>
          <p:nvCxnSpPr>
            <p:cNvPr id="83" name="Google Shape;83;p3"/>
            <p:cNvCxnSpPr/>
            <p:nvPr/>
          </p:nvCxnSpPr>
          <p:spPr>
            <a:xfrm>
              <a:off x="288" y="1008"/>
              <a:ext cx="0" cy="2851"/>
            </a:xfrm>
            <a:prstGeom prst="straightConnector1">
              <a:avLst/>
            </a:prstGeom>
            <a:noFill/>
            <a:ln cap="sq" cmpd="sng" w="28575">
              <a:solidFill>
                <a:schemeClr val="dk1"/>
              </a:solidFill>
              <a:prstDash val="solid"/>
              <a:miter lim="800000"/>
              <a:headEnd len="med" w="med" type="none"/>
              <a:tailEnd len="med" w="med" type="none"/>
            </a:ln>
          </p:spPr>
        </p:cxnSp>
        <p:cxnSp>
          <p:nvCxnSpPr>
            <p:cNvPr id="84" name="Google Shape;84;p3"/>
            <p:cNvCxnSpPr/>
            <p:nvPr/>
          </p:nvCxnSpPr>
          <p:spPr>
            <a:xfrm>
              <a:off x="1584" y="1008"/>
              <a:ext cx="0" cy="2851"/>
            </a:xfrm>
            <a:prstGeom prst="straightConnector1">
              <a:avLst/>
            </a:prstGeom>
            <a:noFill/>
            <a:ln cap="flat" cmpd="sng" w="12700">
              <a:solidFill>
                <a:schemeClr val="dk1"/>
              </a:solidFill>
              <a:prstDash val="solid"/>
              <a:miter lim="800000"/>
              <a:headEnd len="med" w="med" type="none"/>
              <a:tailEnd len="med" w="med" type="none"/>
            </a:ln>
          </p:spPr>
        </p:cxnSp>
        <p:cxnSp>
          <p:nvCxnSpPr>
            <p:cNvPr id="85" name="Google Shape;85;p3"/>
            <p:cNvCxnSpPr/>
            <p:nvPr/>
          </p:nvCxnSpPr>
          <p:spPr>
            <a:xfrm>
              <a:off x="2880" y="1008"/>
              <a:ext cx="0" cy="2851"/>
            </a:xfrm>
            <a:prstGeom prst="straightConnector1">
              <a:avLst/>
            </a:prstGeom>
            <a:noFill/>
            <a:ln cap="flat" cmpd="sng" w="12700">
              <a:solidFill>
                <a:schemeClr val="dk1"/>
              </a:solidFill>
              <a:prstDash val="solid"/>
              <a:miter lim="800000"/>
              <a:headEnd len="med" w="med" type="none"/>
              <a:tailEnd len="med" w="med" type="none"/>
            </a:ln>
          </p:spPr>
        </p:cxnSp>
        <p:cxnSp>
          <p:nvCxnSpPr>
            <p:cNvPr id="86" name="Google Shape;86;p3"/>
            <p:cNvCxnSpPr/>
            <p:nvPr/>
          </p:nvCxnSpPr>
          <p:spPr>
            <a:xfrm>
              <a:off x="4176" y="1008"/>
              <a:ext cx="0" cy="2851"/>
            </a:xfrm>
            <a:prstGeom prst="straightConnector1">
              <a:avLst/>
            </a:prstGeom>
            <a:noFill/>
            <a:ln cap="flat" cmpd="sng" w="12700">
              <a:solidFill>
                <a:schemeClr val="dk1"/>
              </a:solidFill>
              <a:prstDash val="solid"/>
              <a:miter lim="800000"/>
              <a:headEnd len="med" w="med" type="none"/>
              <a:tailEnd len="med" w="med" type="none"/>
            </a:ln>
          </p:spPr>
        </p:cxnSp>
        <p:cxnSp>
          <p:nvCxnSpPr>
            <p:cNvPr id="87" name="Google Shape;87;p3"/>
            <p:cNvCxnSpPr/>
            <p:nvPr/>
          </p:nvCxnSpPr>
          <p:spPr>
            <a:xfrm>
              <a:off x="5472" y="1008"/>
              <a:ext cx="0" cy="2851"/>
            </a:xfrm>
            <a:prstGeom prst="straightConnector1">
              <a:avLst/>
            </a:prstGeom>
            <a:noFill/>
            <a:ln cap="sq" cmpd="sng" w="28575">
              <a:solidFill>
                <a:schemeClr val="dk1"/>
              </a:solidFill>
              <a:prstDash val="solid"/>
              <a:miter lim="800000"/>
              <a:headEnd len="med" w="med" type="none"/>
              <a:tailEnd len="med" w="med" type="none"/>
            </a:ln>
          </p:spPr>
        </p:cxnSp>
      </p:gr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5" name="Shape 265"/>
        <p:cNvGrpSpPr/>
        <p:nvPr/>
      </p:nvGrpSpPr>
      <p:grpSpPr>
        <a:xfrm>
          <a:off x="0" y="0"/>
          <a:ext cx="0" cy="0"/>
          <a:chOff x="0" y="0"/>
          <a:chExt cx="0" cy="0"/>
        </a:xfrm>
      </p:grpSpPr>
      <p:sp>
        <p:nvSpPr>
          <p:cNvPr id="266" name="Google Shape;266;p4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Language to Learn Culture</a:t>
            </a:r>
            <a:endParaRPr/>
          </a:p>
        </p:txBody>
      </p:sp>
      <p:sp>
        <p:nvSpPr>
          <p:cNvPr id="267" name="Google Shape;267;p4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First Ss need the language that allow them to participate in some kind of cultural experience</a:t>
            </a:r>
            <a:endParaRPr/>
          </a:p>
          <a:p>
            <a:pPr indent="-285750" lvl="1" marL="742950" marR="0" rtl="0" algn="l">
              <a:lnSpc>
                <a:spcPct val="90000"/>
              </a:lnSpc>
              <a:spcBef>
                <a:spcPts val="4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A trip to the mall</a:t>
            </a:r>
            <a:endParaRPr/>
          </a:p>
          <a:p>
            <a:pPr indent="-342900" lvl="0" marL="342900" marR="0" rtl="0" algn="l">
              <a:lnSpc>
                <a:spcPct val="9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Second they need the language to describe the experience</a:t>
            </a:r>
            <a:endParaRPr/>
          </a:p>
          <a:p>
            <a:pPr indent="-285750" lvl="1" marL="742950" marR="0" rtl="0" algn="l">
              <a:lnSpc>
                <a:spcPct val="90000"/>
              </a:lnSpc>
              <a:spcBef>
                <a:spcPts val="4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What happened at the mall</a:t>
            </a:r>
            <a:endParaRPr/>
          </a:p>
          <a:p>
            <a:pPr indent="-342900" lvl="0" marL="342900" marR="0" rtl="0" algn="l">
              <a:lnSpc>
                <a:spcPct val="9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Third they need the language to analyze the experience</a:t>
            </a:r>
            <a:endParaRPr/>
          </a:p>
          <a:p>
            <a:pPr indent="-285750" lvl="1" marL="742950" marR="0" rtl="0" algn="l">
              <a:lnSpc>
                <a:spcPct val="90000"/>
              </a:lnSpc>
              <a:spcBef>
                <a:spcPts val="4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How is this similar of different form my own culture? Why do they do this instead of that?</a:t>
            </a:r>
            <a:endParaRPr/>
          </a:p>
          <a:p>
            <a:pPr indent="-342900" lvl="0" marL="342900" marR="0" rtl="0" algn="l">
              <a:lnSpc>
                <a:spcPct val="90000"/>
              </a:lnSpc>
              <a:spcBef>
                <a:spcPts val="480"/>
              </a:spcBef>
              <a:spcAft>
                <a:spcPts val="0"/>
              </a:spcAft>
              <a:buClr>
                <a:schemeClr val="dk1"/>
              </a:buClr>
              <a:buSzPts val="2400"/>
              <a:buFont typeface="Arial"/>
              <a:buChar char="•"/>
            </a:pPr>
            <a:r>
              <a:rPr b="0" i="0" lang="en-US" sz="2400" u="none">
                <a:solidFill>
                  <a:schemeClr val="dk1"/>
                </a:solidFill>
                <a:latin typeface="Arial"/>
                <a:ea typeface="Arial"/>
                <a:cs typeface="Arial"/>
                <a:sym typeface="Arial"/>
              </a:rPr>
              <a:t>Fourth they need the language to respond to this experience</a:t>
            </a:r>
            <a:endParaRPr/>
          </a:p>
          <a:p>
            <a:pPr indent="-285750" lvl="1" marL="742950" marR="0" rtl="0" algn="l">
              <a:lnSpc>
                <a:spcPct val="90000"/>
              </a:lnSpc>
              <a:spcBef>
                <a:spcPts val="40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How do I feel about these differences?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1" name="Shape 271"/>
        <p:cNvGrpSpPr/>
        <p:nvPr/>
      </p:nvGrpSpPr>
      <p:grpSpPr>
        <a:xfrm>
          <a:off x="0" y="0"/>
          <a:ext cx="0" cy="0"/>
          <a:chOff x="0" y="0"/>
          <a:chExt cx="0" cy="0"/>
        </a:xfrm>
      </p:grpSpPr>
      <p:sp>
        <p:nvSpPr>
          <p:cNvPr id="272" name="Google Shape;272;p4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Use Korean. Write the dialog.</a:t>
            </a:r>
            <a:endParaRPr/>
          </a:p>
        </p:txBody>
      </p:sp>
      <p:pic>
        <p:nvPicPr>
          <p:cNvPr id="273" name="Google Shape;273;p46"/>
          <p:cNvPicPr preferRelativeResize="0"/>
          <p:nvPr>
            <p:ph idx="1" type="body"/>
          </p:nvPr>
        </p:nvPicPr>
        <p:blipFill rotWithShape="1">
          <a:blip r:embed="rId3">
            <a:alphaModFix/>
          </a:blip>
          <a:srcRect b="0" l="0" r="0" t="0"/>
          <a:stretch/>
        </p:blipFill>
        <p:spPr>
          <a:xfrm>
            <a:off x="0" y="1484312"/>
            <a:ext cx="9144000" cy="3743325"/>
          </a:xfrm>
          <a:prstGeom prst="rect">
            <a:avLst/>
          </a:prstGeom>
          <a:noFill/>
          <a:ln>
            <a:noFill/>
          </a:ln>
        </p:spPr>
      </p:pic>
      <p:sp>
        <p:nvSpPr>
          <p:cNvPr id="274" name="Google Shape;274;p46"/>
          <p:cNvSpPr/>
          <p:nvPr/>
        </p:nvSpPr>
        <p:spPr>
          <a:xfrm>
            <a:off x="0" y="4868862"/>
            <a:ext cx="9144000" cy="1989137"/>
          </a:xfrm>
          <a:prstGeom prst="ellipse">
            <a:avLst/>
          </a:prstGeom>
          <a:solidFill>
            <a:srgbClr val="FFCC99"/>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Compare your</a:t>
            </a:r>
            <a:endParaRPr/>
          </a:p>
          <a:p>
            <a:pPr indent="0" lvl="0" marL="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dialog with your partner’s.</a:t>
            </a:r>
            <a:r>
              <a:rPr b="0" i="0" lang="en-US" sz="1800" u="none">
                <a:solidFill>
                  <a:schemeClr val="dk1"/>
                </a:solidFill>
                <a:latin typeface="Arial"/>
                <a:ea typeface="Arial"/>
                <a:cs typeface="Arial"/>
                <a:sym typeface="Arial"/>
              </a:rPr>
              <a:t> </a:t>
            </a:r>
            <a:r>
              <a:rPr b="0" i="0" lang="en-US" sz="2800" u="none">
                <a:solidFill>
                  <a:schemeClr val="dk1"/>
                </a:solidFill>
                <a:latin typeface="Arial"/>
                <a:ea typeface="Arial"/>
                <a:cs typeface="Arial"/>
                <a:sym typeface="Arial"/>
              </a:rPr>
              <a:t>What language </a:t>
            </a:r>
            <a:endParaRPr/>
          </a:p>
          <a:p>
            <a:pPr indent="0" lvl="0" marL="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functions are involved?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8" name="Shape 278"/>
        <p:cNvGrpSpPr/>
        <p:nvPr/>
      </p:nvGrpSpPr>
      <p:grpSpPr>
        <a:xfrm>
          <a:off x="0" y="0"/>
          <a:ext cx="0" cy="0"/>
          <a:chOff x="0" y="0"/>
          <a:chExt cx="0" cy="0"/>
        </a:xfrm>
      </p:grpSpPr>
      <p:sp>
        <p:nvSpPr>
          <p:cNvPr id="279" name="Google Shape;279;p4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Language to Learn Culture</a:t>
            </a:r>
            <a:endParaRPr/>
          </a:p>
        </p:txBody>
      </p:sp>
      <p:sp>
        <p:nvSpPr>
          <p:cNvPr id="280" name="Google Shape;280;p4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The dialogs you wrote and analyzed are the language needed to be involved in this particular cultural experience. Before Ss can analyze Korean culture surrounding childbirth, they would need the language to participate in that experience.</a:t>
            </a:r>
            <a:endParaRPr/>
          </a:p>
          <a:p>
            <a:pPr indent="-342900" lvl="0" marL="342900" marR="0" rtl="0" algn="l">
              <a:lnSpc>
                <a:spcPct val="9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After they have acquired the language of participation, they need to </a:t>
            </a:r>
            <a:r>
              <a:rPr b="1" i="1" lang="en-US" sz="2800" u="none">
                <a:solidFill>
                  <a:schemeClr val="dk1"/>
                </a:solidFill>
                <a:latin typeface="Arial"/>
                <a:ea typeface="Arial"/>
                <a:cs typeface="Arial"/>
                <a:sym typeface="Arial"/>
              </a:rPr>
              <a:t>have</a:t>
            </a:r>
            <a:r>
              <a:rPr b="0" i="0" lang="en-US" sz="2800" u="none">
                <a:solidFill>
                  <a:schemeClr val="dk1"/>
                </a:solidFill>
                <a:latin typeface="Arial"/>
                <a:ea typeface="Arial"/>
                <a:cs typeface="Arial"/>
                <a:sym typeface="Arial"/>
              </a:rPr>
              <a:t> the experience</a:t>
            </a:r>
            <a:endParaRPr/>
          </a:p>
          <a:p>
            <a:pPr indent="-342900" lvl="0" marL="342900" marR="0" rtl="0" algn="l">
              <a:lnSpc>
                <a:spcPct val="9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After they have had the cultural experience they can start to better understand the culture through description, interpretation and response.</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4" name="Shape 284"/>
        <p:cNvGrpSpPr/>
        <p:nvPr/>
      </p:nvGrpSpPr>
      <p:grpSpPr>
        <a:xfrm>
          <a:off x="0" y="0"/>
          <a:ext cx="0" cy="0"/>
          <a:chOff x="0" y="0"/>
          <a:chExt cx="0" cy="0"/>
        </a:xfrm>
      </p:grpSpPr>
      <p:sp>
        <p:nvSpPr>
          <p:cNvPr id="285" name="Google Shape;285;p4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Describing-Interpreting-Responding</a:t>
            </a:r>
            <a:br>
              <a:rPr b="0" i="0" lang="en-US" sz="4000" u="none">
                <a:solidFill>
                  <a:schemeClr val="dk2"/>
                </a:solidFill>
                <a:latin typeface="Arial"/>
                <a:ea typeface="Arial"/>
                <a:cs typeface="Arial"/>
                <a:sym typeface="Arial"/>
              </a:rPr>
            </a:br>
            <a:r>
              <a:rPr b="0" i="0" lang="en-US" sz="4000" u="none">
                <a:solidFill>
                  <a:schemeClr val="dk2"/>
                </a:solidFill>
                <a:latin typeface="Arial"/>
                <a:ea typeface="Arial"/>
                <a:cs typeface="Arial"/>
                <a:sym typeface="Arial"/>
              </a:rPr>
              <a:t>to Culture</a:t>
            </a:r>
            <a:endParaRPr/>
          </a:p>
        </p:txBody>
      </p:sp>
      <p:sp>
        <p:nvSpPr>
          <p:cNvPr id="286" name="Google Shape;286;p4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Each group will get a picture of some Korean cultural experience</a:t>
            </a:r>
            <a:endParaRPr/>
          </a:p>
          <a:p>
            <a:pPr indent="-342900" lvl="0" marL="342900" marR="0" rtl="0" algn="l">
              <a:lnSpc>
                <a:spcPct val="9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In English use the language of Describing, Interpreting and Responding to culture to write about the picture</a:t>
            </a:r>
            <a:endParaRPr/>
          </a:p>
          <a:p>
            <a:pPr indent="-342900" lvl="0" marL="342900" marR="0" rtl="0" algn="l">
              <a:lnSpc>
                <a:spcPct val="9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You will create a poster. The picture will be at the top center, the description will be on the center right, the interpretation will be on the bottom center, and the response will be on the center left.</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0" name="Shape 290"/>
        <p:cNvGrpSpPr/>
        <p:nvPr/>
      </p:nvGrpSpPr>
      <p:grpSpPr>
        <a:xfrm>
          <a:off x="0" y="0"/>
          <a:ext cx="0" cy="0"/>
          <a:chOff x="0" y="0"/>
          <a:chExt cx="0" cy="0"/>
        </a:xfrm>
      </p:grpSpPr>
      <p:sp>
        <p:nvSpPr>
          <p:cNvPr id="291" name="Google Shape;291;p4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Korean parents pray for success of their children in the KSAT</a:t>
            </a:r>
            <a:endParaRPr/>
          </a:p>
        </p:txBody>
      </p:sp>
      <p:sp>
        <p:nvSpPr>
          <p:cNvPr id="292" name="Google Shape;292;p4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marR="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pic>
        <p:nvPicPr>
          <p:cNvPr descr="South Korean parents pray for the success of their children sitting the College Scholastic Ability Test, a standardised exam for college entrance, at a Buddhist temple in Seoul. Flights were delayed, rush hour rescheduled and military exercises halted as hundreds of thousands of young South Koreans sat for the exam." id="293" name="Google Shape;293;p49"/>
          <p:cNvPicPr preferRelativeResize="0"/>
          <p:nvPr/>
        </p:nvPicPr>
        <p:blipFill rotWithShape="1">
          <a:blip r:embed="rId3">
            <a:alphaModFix/>
          </a:blip>
          <a:srcRect b="0" l="0" r="0" t="0"/>
          <a:stretch/>
        </p:blipFill>
        <p:spPr>
          <a:xfrm>
            <a:off x="684212" y="1614487"/>
            <a:ext cx="7920037" cy="5243512"/>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7" name="Shape 297"/>
        <p:cNvGrpSpPr/>
        <p:nvPr/>
      </p:nvGrpSpPr>
      <p:grpSpPr>
        <a:xfrm>
          <a:off x="0" y="0"/>
          <a:ext cx="0" cy="0"/>
          <a:chOff x="0" y="0"/>
          <a:chExt cx="0" cy="0"/>
        </a:xfrm>
      </p:grpSpPr>
      <p:sp>
        <p:nvSpPr>
          <p:cNvPr id="298" name="Google Shape;298;p5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Korean college student participate in their club’s membership training</a:t>
            </a:r>
            <a:endParaRPr/>
          </a:p>
        </p:txBody>
      </p:sp>
      <p:pic>
        <p:nvPicPr>
          <p:cNvPr id="299" name="Google Shape;299;p50"/>
          <p:cNvPicPr preferRelativeResize="0"/>
          <p:nvPr/>
        </p:nvPicPr>
        <p:blipFill rotWithShape="1">
          <a:blip r:embed="rId3">
            <a:alphaModFix/>
          </a:blip>
          <a:srcRect b="0" l="0" r="0" t="0"/>
          <a:stretch/>
        </p:blipFill>
        <p:spPr>
          <a:xfrm>
            <a:off x="1042987" y="1484312"/>
            <a:ext cx="6911975" cy="5184775"/>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3" name="Shape 303"/>
        <p:cNvGrpSpPr/>
        <p:nvPr/>
      </p:nvGrpSpPr>
      <p:grpSpPr>
        <a:xfrm>
          <a:off x="0" y="0"/>
          <a:ext cx="0" cy="0"/>
          <a:chOff x="0" y="0"/>
          <a:chExt cx="0" cy="0"/>
        </a:xfrm>
      </p:grpSpPr>
      <p:sp>
        <p:nvSpPr>
          <p:cNvPr id="304" name="Google Shape;304;p5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Korean children bow to their elders during Lunar New Years</a:t>
            </a:r>
            <a:endParaRPr/>
          </a:p>
        </p:txBody>
      </p:sp>
      <p:pic>
        <p:nvPicPr>
          <p:cNvPr id="305" name="Google Shape;305;p51"/>
          <p:cNvPicPr preferRelativeResize="0"/>
          <p:nvPr>
            <p:ph idx="1" type="body"/>
          </p:nvPr>
        </p:nvPicPr>
        <p:blipFill rotWithShape="1">
          <a:blip r:embed="rId3">
            <a:alphaModFix/>
          </a:blip>
          <a:srcRect b="0" l="0" r="0" t="0"/>
          <a:stretch/>
        </p:blipFill>
        <p:spPr>
          <a:xfrm>
            <a:off x="1835150" y="1484312"/>
            <a:ext cx="5140325" cy="5157787"/>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9" name="Shape 309"/>
        <p:cNvGrpSpPr/>
        <p:nvPr/>
      </p:nvGrpSpPr>
      <p:grpSpPr>
        <a:xfrm>
          <a:off x="0" y="0"/>
          <a:ext cx="0" cy="0"/>
          <a:chOff x="0" y="0"/>
          <a:chExt cx="0" cy="0"/>
        </a:xfrm>
      </p:grpSpPr>
      <p:sp>
        <p:nvSpPr>
          <p:cNvPr id="310" name="Google Shape;310;p5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100 day birthday party Korea</a:t>
            </a:r>
            <a:endParaRPr/>
          </a:p>
        </p:txBody>
      </p:sp>
      <p:pic>
        <p:nvPicPr>
          <p:cNvPr id="311" name="Google Shape;311;p52"/>
          <p:cNvPicPr preferRelativeResize="0"/>
          <p:nvPr>
            <p:ph idx="1" type="body"/>
          </p:nvPr>
        </p:nvPicPr>
        <p:blipFill rotWithShape="1">
          <a:blip r:embed="rId3">
            <a:alphaModFix/>
          </a:blip>
          <a:srcRect b="0" l="0" r="0" t="0"/>
          <a:stretch/>
        </p:blipFill>
        <p:spPr>
          <a:xfrm>
            <a:off x="1258887" y="1557337"/>
            <a:ext cx="6624637" cy="5083175"/>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5" name="Shape 315"/>
        <p:cNvGrpSpPr/>
        <p:nvPr/>
      </p:nvGrpSpPr>
      <p:grpSpPr>
        <a:xfrm>
          <a:off x="0" y="0"/>
          <a:ext cx="0" cy="0"/>
          <a:chOff x="0" y="0"/>
          <a:chExt cx="0" cy="0"/>
        </a:xfrm>
      </p:grpSpPr>
      <p:sp>
        <p:nvSpPr>
          <p:cNvPr id="316" name="Google Shape;316;p5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None/>
            </a:pPr>
            <a:r>
              <a:t/>
            </a:r>
            <a:endParaRPr b="0" i="0" sz="4400" u="none">
              <a:solidFill>
                <a:schemeClr val="dk2"/>
              </a:solidFill>
              <a:latin typeface="Arial"/>
              <a:ea typeface="Arial"/>
              <a:cs typeface="Arial"/>
              <a:sym typeface="Arial"/>
            </a:endParaRPr>
          </a:p>
        </p:txBody>
      </p:sp>
      <p:sp>
        <p:nvSpPr>
          <p:cNvPr id="317" name="Google Shape;317;p5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marR="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1" name="Shape 91"/>
        <p:cNvGrpSpPr/>
        <p:nvPr/>
      </p:nvGrpSpPr>
      <p:grpSpPr>
        <a:xfrm>
          <a:off x="0" y="0"/>
          <a:ext cx="0" cy="0"/>
          <a:chOff x="0" y="0"/>
          <a:chExt cx="0" cy="0"/>
        </a:xfrm>
      </p:grpSpPr>
      <p:sp>
        <p:nvSpPr>
          <p:cNvPr id="92" name="Google Shape;92;p4"/>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cap="none" strike="noStrike">
                <a:solidFill>
                  <a:schemeClr val="dk2"/>
                </a:solidFill>
                <a:latin typeface="Arial"/>
                <a:ea typeface="Arial"/>
                <a:cs typeface="Arial"/>
                <a:sym typeface="Arial"/>
              </a:rPr>
              <a:t>Rubric</a:t>
            </a:r>
            <a:endParaRPr/>
          </a:p>
        </p:txBody>
      </p:sp>
      <p:sp>
        <p:nvSpPr>
          <p:cNvPr id="93" name="Google Shape;93;p4"/>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Content &amp; Accuracy 30%</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Organization &amp; Analysis 30%</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Speaking (Volume &amp; Rate) 10%</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Pronunciation &amp; Clarity 10%</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Usage &amp; Vocabulary 10%</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Poise, Fluency, Naturalness 10%</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7" name="Shape 97"/>
        <p:cNvGrpSpPr/>
        <p:nvPr/>
      </p:nvGrpSpPr>
      <p:grpSpPr>
        <a:xfrm>
          <a:off x="0" y="0"/>
          <a:ext cx="0" cy="0"/>
          <a:chOff x="0" y="0"/>
          <a:chExt cx="0" cy="0"/>
        </a:xfrm>
      </p:grpSpPr>
      <p:sp>
        <p:nvSpPr>
          <p:cNvPr id="98" name="Google Shape;98;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Culture Project/Presentation</a:t>
            </a:r>
            <a:endParaRPr/>
          </a:p>
        </p:txBody>
      </p:sp>
      <p:sp>
        <p:nvSpPr>
          <p:cNvPr id="99" name="Google Shape;99;p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Define the term or concept</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Describe it and provide examples</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Analyze sources of misunderstanding/conflict</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Make recommendation for how we can teach are raise student awareness of this aspect of culture based on the theory of teaching cultural such as the cultural knowing framework, etc… (p. 39-49).</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4" name="Shape 104"/>
        <p:cNvGrpSpPr/>
        <p:nvPr/>
      </p:nvGrpSpPr>
      <p:grpSpPr>
        <a:xfrm>
          <a:off x="0" y="0"/>
          <a:ext cx="0" cy="0"/>
          <a:chOff x="0" y="0"/>
          <a:chExt cx="0" cy="0"/>
        </a:xfrm>
      </p:grpSpPr>
      <p:sp>
        <p:nvSpPr>
          <p:cNvPr id="105" name="Google Shape;105;p6"/>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cap="none" strike="noStrike">
                <a:solidFill>
                  <a:schemeClr val="dk2"/>
                </a:solidFill>
                <a:latin typeface="Arial"/>
                <a:ea typeface="Arial"/>
                <a:cs typeface="Arial"/>
                <a:sym typeface="Arial"/>
              </a:rPr>
              <a:t>Cultural Knowing Framework</a:t>
            </a:r>
            <a:endParaRPr/>
          </a:p>
        </p:txBody>
      </p:sp>
      <p:sp>
        <p:nvSpPr>
          <p:cNvPr id="106" name="Google Shape;106;p6"/>
          <p:cNvSpPr txBox="1"/>
          <p:nvPr>
            <p:ph idx="4294967295" type="body"/>
          </p:nvPr>
        </p:nvSpPr>
        <p:spPr>
          <a:xfrm>
            <a:off x="468312" y="1628775"/>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2"/>
              </a:buClr>
              <a:buSzPts val="3200"/>
              <a:buFont typeface="Arial"/>
              <a:buChar char="•"/>
            </a:pPr>
            <a:r>
              <a:rPr b="1" i="0" lang="en-US" sz="3200" u="none">
                <a:solidFill>
                  <a:schemeClr val="accent2"/>
                </a:solidFill>
                <a:latin typeface="Arial"/>
                <a:ea typeface="Arial"/>
                <a:cs typeface="Arial"/>
                <a:sym typeface="Arial"/>
              </a:rPr>
              <a:t>Knowing about</a:t>
            </a:r>
            <a:endParaRPr/>
          </a:p>
          <a:p>
            <a:pPr indent="-342900" lvl="0" marL="342900" marR="0" rtl="0" algn="l">
              <a:lnSpc>
                <a:spcPct val="100000"/>
              </a:lnSpc>
              <a:spcBef>
                <a:spcPts val="640"/>
              </a:spcBef>
              <a:spcAft>
                <a:spcPts val="0"/>
              </a:spcAft>
              <a:buClr>
                <a:srgbClr val="CC0000"/>
              </a:buClr>
              <a:buSzPts val="3200"/>
              <a:buFont typeface="Arial"/>
              <a:buChar char="•"/>
            </a:pPr>
            <a:r>
              <a:rPr b="1" i="0" lang="en-US" sz="3200" u="none">
                <a:solidFill>
                  <a:srgbClr val="CC0000"/>
                </a:solidFill>
                <a:latin typeface="Arial"/>
                <a:ea typeface="Arial"/>
                <a:cs typeface="Arial"/>
                <a:sym typeface="Arial"/>
              </a:rPr>
              <a:t>Knowing how</a:t>
            </a:r>
            <a:endParaRPr/>
          </a:p>
          <a:p>
            <a:pPr indent="-342900" lvl="0" marL="342900" marR="0" rtl="0" algn="l">
              <a:lnSpc>
                <a:spcPct val="100000"/>
              </a:lnSpc>
              <a:spcBef>
                <a:spcPts val="640"/>
              </a:spcBef>
              <a:spcAft>
                <a:spcPts val="0"/>
              </a:spcAft>
              <a:buClr>
                <a:srgbClr val="006600"/>
              </a:buClr>
              <a:buSzPts val="3200"/>
              <a:buFont typeface="Arial"/>
              <a:buChar char="•"/>
            </a:pPr>
            <a:r>
              <a:rPr b="1" i="0" lang="en-US" sz="3200" u="none">
                <a:solidFill>
                  <a:srgbClr val="006600"/>
                </a:solidFill>
                <a:latin typeface="Arial"/>
                <a:ea typeface="Arial"/>
                <a:cs typeface="Arial"/>
                <a:sym typeface="Arial"/>
              </a:rPr>
              <a:t>Knowing why</a:t>
            </a:r>
            <a:endParaRPr/>
          </a:p>
          <a:p>
            <a:pPr indent="-342900" lvl="0" marL="342900" marR="0" rtl="0" algn="l">
              <a:lnSpc>
                <a:spcPct val="100000"/>
              </a:lnSpc>
              <a:spcBef>
                <a:spcPts val="640"/>
              </a:spcBef>
              <a:spcAft>
                <a:spcPts val="0"/>
              </a:spcAft>
              <a:buClr>
                <a:schemeClr val="dk1"/>
              </a:buClr>
              <a:buSzPts val="3200"/>
              <a:buFont typeface="Arial"/>
              <a:buChar char="•"/>
            </a:pPr>
            <a:r>
              <a:rPr b="1" i="0" lang="en-US" sz="3200" u="none">
                <a:solidFill>
                  <a:schemeClr val="dk1"/>
                </a:solidFill>
                <a:latin typeface="Arial"/>
                <a:ea typeface="Arial"/>
                <a:cs typeface="Arial"/>
                <a:sym typeface="Arial"/>
              </a:rPr>
              <a:t>Knowing oneself</a:t>
            </a:r>
            <a:endParaRPr/>
          </a:p>
        </p:txBody>
      </p:sp>
      <p:sp>
        <p:nvSpPr>
          <p:cNvPr id="107" name="Google Shape;107;p6"/>
          <p:cNvSpPr/>
          <p:nvPr/>
        </p:nvSpPr>
        <p:spPr>
          <a:xfrm>
            <a:off x="1331912" y="4365625"/>
            <a:ext cx="6192837" cy="1562100"/>
          </a:xfrm>
          <a:prstGeom prst="ellipse">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These are the outcomes of activities in </a:t>
            </a:r>
            <a:endParaRPr/>
          </a:p>
          <a:p>
            <a:pPr indent="0" lvl="0" marL="0" marR="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The Cultural Experience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1" name="Shape 111"/>
        <p:cNvGrpSpPr/>
        <p:nvPr/>
      </p:nvGrpSpPr>
      <p:grpSpPr>
        <a:xfrm>
          <a:off x="0" y="0"/>
          <a:ext cx="0" cy="0"/>
          <a:chOff x="0" y="0"/>
          <a:chExt cx="0" cy="0"/>
        </a:xfrm>
      </p:grpSpPr>
      <p:pic>
        <p:nvPicPr>
          <p:cNvPr id="112" name="Google Shape;112;p7"/>
          <p:cNvPicPr preferRelativeResize="0"/>
          <p:nvPr/>
        </p:nvPicPr>
        <p:blipFill rotWithShape="1">
          <a:blip r:embed="rId3">
            <a:alphaModFix/>
          </a:blip>
          <a:srcRect b="0" l="0" r="0" t="0"/>
          <a:stretch/>
        </p:blipFill>
        <p:spPr>
          <a:xfrm>
            <a:off x="0" y="0"/>
            <a:ext cx="8343900" cy="5715000"/>
          </a:xfrm>
          <a:prstGeom prst="rect">
            <a:avLst/>
          </a:prstGeom>
          <a:noFill/>
          <a:ln>
            <a:noFill/>
          </a:ln>
        </p:spPr>
      </p:pic>
      <p:sp>
        <p:nvSpPr>
          <p:cNvPr id="113" name="Google Shape;113;p7"/>
          <p:cNvSpPr txBox="1"/>
          <p:nvPr/>
        </p:nvSpPr>
        <p:spPr>
          <a:xfrm>
            <a:off x="0" y="4941887"/>
            <a:ext cx="5003800" cy="1916112"/>
          </a:xfrm>
          <a:prstGeom prst="rect">
            <a:avLst/>
          </a:prstGeom>
          <a:solidFill>
            <a:srgbClr val="FFCC99"/>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As I teach</a:t>
            </a:r>
            <a:endParaRPr/>
          </a:p>
          <a:p>
            <a:pPr indent="0" lvl="0" marL="0" marR="0" rtl="0" algn="ctr">
              <a:lnSpc>
                <a:spcPct val="100000"/>
              </a:lnSpc>
              <a:spcBef>
                <a:spcPts val="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Identify the content, </a:t>
            </a:r>
            <a:endParaRPr/>
          </a:p>
          <a:p>
            <a:pPr indent="0" lvl="0" marL="0" marR="0" rtl="0" algn="ctr">
              <a:lnSpc>
                <a:spcPct val="100000"/>
              </a:lnSpc>
              <a:spcBef>
                <a:spcPts val="0"/>
              </a:spcBef>
              <a:spcAft>
                <a:spcPts val="0"/>
              </a:spcAft>
              <a:buClr>
                <a:schemeClr val="dk1"/>
              </a:buClr>
              <a:buSzPts val="2800"/>
              <a:buFont typeface="Arial"/>
              <a:buNone/>
            </a:pPr>
            <a:r>
              <a:rPr b="1" i="0" lang="en-US" sz="2800" u="none">
                <a:solidFill>
                  <a:schemeClr val="dk1"/>
                </a:solidFill>
                <a:latin typeface="Arial"/>
                <a:ea typeface="Arial"/>
                <a:cs typeface="Arial"/>
                <a:sym typeface="Arial"/>
              </a:rPr>
              <a:t>activities and outcomes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8"/>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cap="none" strike="noStrike">
                <a:solidFill>
                  <a:schemeClr val="dk2"/>
                </a:solidFill>
                <a:latin typeface="Arial"/>
                <a:ea typeface="Arial"/>
                <a:cs typeface="Arial"/>
                <a:sym typeface="Arial"/>
              </a:rPr>
              <a:t>Warm-Up</a:t>
            </a:r>
            <a:endParaRPr/>
          </a:p>
        </p:txBody>
      </p:sp>
      <p:sp>
        <p:nvSpPr>
          <p:cNvPr id="120" name="Google Shape;120;p8"/>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What is cultural conflict? </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Have you ever experienced cultural conflict? </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If so, what happened? What was the problem?</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Arial"/>
                <a:ea typeface="Arial"/>
                <a:cs typeface="Arial"/>
                <a:sym typeface="Arial"/>
              </a:rPr>
              <a:t>If not, do you know anyone who has experienced cultural conflict? What happened? What was the problem?</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5" name="Shape 125"/>
        <p:cNvGrpSpPr/>
        <p:nvPr/>
      </p:nvGrpSpPr>
      <p:grpSpPr>
        <a:xfrm>
          <a:off x="0" y="0"/>
          <a:ext cx="0" cy="0"/>
          <a:chOff x="0" y="0"/>
          <a:chExt cx="0" cy="0"/>
        </a:xfrm>
      </p:grpSpPr>
      <p:sp>
        <p:nvSpPr>
          <p:cNvPr id="126" name="Google Shape;126;p9"/>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2"/>
              </a:buClr>
              <a:buSzPts val="4400"/>
              <a:buFont typeface="Arial"/>
              <a:buNone/>
            </a:pPr>
            <a:r>
              <a:rPr b="0" i="0" lang="en-US" sz="4400" u="none" cap="none" strike="noStrike">
                <a:solidFill>
                  <a:schemeClr val="dk2"/>
                </a:solidFill>
                <a:latin typeface="Arial"/>
                <a:ea typeface="Arial"/>
                <a:cs typeface="Arial"/>
                <a:sym typeface="Arial"/>
              </a:rPr>
              <a:t>Vocabulary</a:t>
            </a:r>
            <a:endParaRPr/>
          </a:p>
        </p:txBody>
      </p:sp>
      <p:sp>
        <p:nvSpPr>
          <p:cNvPr id="127" name="Google Shape;127;p9"/>
          <p:cNvSpPr txBox="1"/>
          <p:nvPr>
            <p:ph idx="4294967295" type="body"/>
          </p:nvPr>
        </p:nvSpPr>
        <p:spPr>
          <a:xfrm>
            <a:off x="457200" y="1600200"/>
            <a:ext cx="4038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tension</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figure out</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aggressive</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resolve</a:t>
            </a:r>
            <a:endParaRPr/>
          </a:p>
        </p:txBody>
      </p:sp>
      <p:sp>
        <p:nvSpPr>
          <p:cNvPr id="128" name="Google Shape;128;p9"/>
          <p:cNvSpPr txBox="1"/>
          <p:nvPr>
            <p:ph idx="4294967295" type="body"/>
          </p:nvPr>
        </p:nvSpPr>
        <p:spPr>
          <a:xfrm>
            <a:off x="4648200" y="1600200"/>
            <a:ext cx="4038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responsibility</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collaboration</a:t>
            </a:r>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colleague</a:t>
            </a:r>
            <a:endParaRPr/>
          </a:p>
        </p:txBody>
      </p:sp>
      <p:sp>
        <p:nvSpPr>
          <p:cNvPr id="129" name="Google Shape;129;p9"/>
          <p:cNvSpPr/>
          <p:nvPr/>
        </p:nvSpPr>
        <p:spPr>
          <a:xfrm>
            <a:off x="457200" y="3733800"/>
            <a:ext cx="8382000" cy="2667000"/>
          </a:xfrm>
          <a:prstGeom prst="ellipse">
            <a:avLst/>
          </a:prstGeom>
          <a:solidFill>
            <a:srgbClr val="FFCC99"/>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Arial"/>
              <a:buNone/>
            </a:pPr>
            <a:r>
              <a:rPr b="1" i="0" lang="en-US" sz="3200" u="none">
                <a:solidFill>
                  <a:schemeClr val="dk1"/>
                </a:solidFill>
                <a:latin typeface="Arial"/>
                <a:ea typeface="Arial"/>
                <a:cs typeface="Arial"/>
                <a:sym typeface="Arial"/>
              </a:rPr>
              <a:t>What do you think these words mean?</a:t>
            </a:r>
            <a:endParaRPr/>
          </a:p>
          <a:p>
            <a:pPr indent="0" lvl="0" marL="0" marR="0" rtl="0" algn="ctr">
              <a:lnSpc>
                <a:spcPct val="100000"/>
              </a:lnSpc>
              <a:spcBef>
                <a:spcPts val="0"/>
              </a:spcBef>
              <a:spcAft>
                <a:spcPts val="0"/>
              </a:spcAft>
              <a:buClr>
                <a:schemeClr val="dk1"/>
              </a:buClr>
              <a:buSzPts val="3200"/>
              <a:buFont typeface="Arial"/>
              <a:buNone/>
            </a:pPr>
            <a:r>
              <a:rPr b="1" i="0" lang="en-US" sz="3200" u="none">
                <a:solidFill>
                  <a:schemeClr val="dk1"/>
                </a:solidFill>
                <a:latin typeface="Arial"/>
                <a:ea typeface="Arial"/>
                <a:cs typeface="Arial"/>
                <a:sym typeface="Arial"/>
              </a:rPr>
              <a:t>Discuss in groups.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2011-09-07T06:47:16Z</dcterms:created>
  <dc:creator>James</dc:creator>
</cp:coreProperties>
</file>